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3" r:id="rId4"/>
    <p:sldMasterId id="2147483688" r:id="rId5"/>
  </p:sldMasterIdLst>
  <p:notesMasterIdLst>
    <p:notesMasterId r:id="rId25"/>
  </p:notesMasterIdLst>
  <p:sldIdLst>
    <p:sldId id="316" r:id="rId6"/>
    <p:sldId id="340" r:id="rId7"/>
    <p:sldId id="318" r:id="rId8"/>
    <p:sldId id="332" r:id="rId9"/>
    <p:sldId id="368" r:id="rId10"/>
    <p:sldId id="360" r:id="rId11"/>
    <p:sldId id="355" r:id="rId12"/>
    <p:sldId id="374" r:id="rId13"/>
    <p:sldId id="356" r:id="rId14"/>
    <p:sldId id="357" r:id="rId15"/>
    <p:sldId id="369" r:id="rId16"/>
    <p:sldId id="367" r:id="rId17"/>
    <p:sldId id="370" r:id="rId18"/>
    <p:sldId id="339" r:id="rId19"/>
    <p:sldId id="294" r:id="rId20"/>
    <p:sldId id="373" r:id="rId21"/>
    <p:sldId id="350" r:id="rId22"/>
    <p:sldId id="358" r:id="rId23"/>
    <p:sldId id="37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6E"/>
    <a:srgbClr val="00A5C0"/>
    <a:srgbClr val="000000"/>
    <a:srgbClr val="B5BFC8"/>
    <a:srgbClr val="7F8D99"/>
    <a:srgbClr val="F6A800"/>
    <a:srgbClr val="00B1EB"/>
    <a:srgbClr val="4D5D68"/>
    <a:srgbClr val="F7F4ED"/>
    <a:srgbClr val="656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11154-3148-439E-A623-3C0691544ECD}" v="1" dt="2022-06-07T08:26:19.322"/>
    <p1510:client id="{47050F23-B112-4317-93D5-A6A50286C91F}" v="593" dt="2022-06-07T08:18:03.575"/>
    <p1510:client id="{593D1EC9-A9FD-446A-80D3-FC731D3F0005}" v="18" dt="2022-06-07T09:19:16.084"/>
    <p1510:client id="{83662CE3-BC15-44BD-88E6-26965BEC53F2}" v="81" dt="2022-06-06T09:54:16.042"/>
    <p1510:client id="{B941B2ED-5294-4034-AEB8-674BACEB1217}" v="113" dt="2022-06-06T11:40:27.744"/>
    <p1510:client id="{EB643E75-6580-44B5-B158-2E5EE8786868}" v="117" dt="2022-06-07T07:32:29.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405"/>
  </p:normalViewPr>
  <p:slideViewPr>
    <p:cSldViewPr snapToGrid="0" snapToObjects="1" showGuides="1">
      <p:cViewPr varScale="1">
        <p:scale>
          <a:sx n="88" d="100"/>
          <a:sy n="88" d="100"/>
        </p:scale>
        <p:origin x="684" y="64"/>
      </p:cViewPr>
      <p:guideLst>
        <p:guide orient="horz" pos="1643"/>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40" d="100"/>
          <a:sy n="140" d="100"/>
        </p:scale>
        <p:origin x="3360"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9A002-F36E-0141-B81E-1AFC1834E0D2}" type="datetimeFigureOut">
              <a:rPr lang="en-US" smtClean="0"/>
              <a:t>6/7/2022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AFE50-48CC-1542-BBB2-C5F7E554F6CB}" type="slidenum">
              <a:rPr lang="en-US" smtClean="0"/>
              <a:t>‹#›</a:t>
            </a:fld>
            <a:endParaRPr lang="en-US"/>
          </a:p>
        </p:txBody>
      </p:sp>
    </p:spTree>
    <p:extLst>
      <p:ext uri="{BB962C8B-B14F-4D97-AF65-F5344CB8AC3E}">
        <p14:creationId xmlns:p14="http://schemas.microsoft.com/office/powerpoint/2010/main" val="1757401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Elaine</a:t>
            </a:r>
          </a:p>
        </p:txBody>
      </p:sp>
      <p:sp>
        <p:nvSpPr>
          <p:cNvPr id="4" name="Slide Number Placeholder 3"/>
          <p:cNvSpPr>
            <a:spLocks noGrp="1"/>
          </p:cNvSpPr>
          <p:nvPr>
            <p:ph type="sldNum" sz="quarter" idx="5"/>
          </p:nvPr>
        </p:nvSpPr>
        <p:spPr/>
        <p:txBody>
          <a:bodyPr/>
          <a:lstStyle/>
          <a:p>
            <a:fld id="{D8EAFE50-48CC-1542-BBB2-C5F7E554F6CB}" type="slidenum">
              <a:rPr lang="en-US" smtClean="0"/>
              <a:t>17</a:t>
            </a:fld>
            <a:endParaRPr lang="en-US"/>
          </a:p>
        </p:txBody>
      </p:sp>
    </p:spTree>
    <p:extLst>
      <p:ext uri="{BB962C8B-B14F-4D97-AF65-F5344CB8AC3E}">
        <p14:creationId xmlns:p14="http://schemas.microsoft.com/office/powerpoint/2010/main" val="1834645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Cheryl</a:t>
            </a:r>
          </a:p>
        </p:txBody>
      </p:sp>
      <p:sp>
        <p:nvSpPr>
          <p:cNvPr id="4" name="Slide Number Placeholder 3"/>
          <p:cNvSpPr>
            <a:spLocks noGrp="1"/>
          </p:cNvSpPr>
          <p:nvPr>
            <p:ph type="sldNum" sz="quarter" idx="5"/>
          </p:nvPr>
        </p:nvSpPr>
        <p:spPr/>
        <p:txBody>
          <a:bodyPr/>
          <a:lstStyle/>
          <a:p>
            <a:fld id="{D8EAFE50-48CC-1542-BBB2-C5F7E554F6CB}" type="slidenum">
              <a:rPr lang="en-US" smtClean="0"/>
              <a:t>19</a:t>
            </a:fld>
            <a:endParaRPr lang="en-US"/>
          </a:p>
        </p:txBody>
      </p:sp>
    </p:spTree>
    <p:extLst>
      <p:ext uri="{BB962C8B-B14F-4D97-AF65-F5344CB8AC3E}">
        <p14:creationId xmlns:p14="http://schemas.microsoft.com/office/powerpoint/2010/main" val="134279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Master COVER">
    <p:spTree>
      <p:nvGrpSpPr>
        <p:cNvPr id="1" name=""/>
        <p:cNvGrpSpPr/>
        <p:nvPr/>
      </p:nvGrpSpPr>
      <p:grpSpPr>
        <a:xfrm>
          <a:off x="0" y="0"/>
          <a:ext cx="0" cy="0"/>
          <a:chOff x="0" y="0"/>
          <a:chExt cx="0" cy="0"/>
        </a:xfrm>
      </p:grpSpPr>
      <p:sp>
        <p:nvSpPr>
          <p:cNvPr id="8" name="Picture Placeholder 14"/>
          <p:cNvSpPr>
            <a:spLocks noGrp="1"/>
          </p:cNvSpPr>
          <p:nvPr>
            <p:ph type="pic" sz="quarter" idx="14"/>
          </p:nvPr>
        </p:nvSpPr>
        <p:spPr>
          <a:xfrm>
            <a:off x="0" y="2571752"/>
            <a:ext cx="9144000" cy="2571751"/>
          </a:xfrm>
          <a:prstGeom prst="rect">
            <a:avLst/>
          </a:prstGeom>
          <a:solidFill>
            <a:schemeClr val="tx2">
              <a:lumMod val="40000"/>
              <a:lumOff val="60000"/>
            </a:schemeClr>
          </a:solidFill>
        </p:spPr>
        <p:txBody>
          <a:bodyPr/>
          <a:lstStyle/>
          <a:p>
            <a:r>
              <a:rPr lang="en-US"/>
              <a:t>Click icon to add picture</a:t>
            </a:r>
            <a:endParaRPr lang="en-US" dirty="0"/>
          </a:p>
        </p:txBody>
      </p:sp>
      <p:sp>
        <p:nvSpPr>
          <p:cNvPr id="6" name="Title 4"/>
          <p:cNvSpPr>
            <a:spLocks noGrp="1"/>
          </p:cNvSpPr>
          <p:nvPr>
            <p:ph type="title" hasCustomPrompt="1"/>
          </p:nvPr>
        </p:nvSpPr>
        <p:spPr>
          <a:xfrm>
            <a:off x="295099" y="1050127"/>
            <a:ext cx="8453614" cy="773325"/>
          </a:xfrm>
          <a:prstGeom prst="rect">
            <a:avLst/>
          </a:prstGeom>
        </p:spPr>
        <p:txBody>
          <a:bodyPr tIns="0" bIns="0" anchor="b" anchorCtr="0"/>
          <a:lstStyle>
            <a:lvl1pPr>
              <a:lnSpc>
                <a:spcPct val="110000"/>
              </a:lnSpc>
              <a:defRPr sz="2800">
                <a:latin typeface="Arial" charset="0"/>
                <a:ea typeface="Arial" charset="0"/>
                <a:cs typeface="Arial" charset="0"/>
              </a:defRPr>
            </a:lvl1pPr>
          </a:lstStyle>
          <a:p>
            <a:r>
              <a:rPr lang="en-US" dirty="0"/>
              <a:t>Click to edit title style, Arial 28pt</a:t>
            </a:r>
          </a:p>
        </p:txBody>
      </p:sp>
      <p:sp>
        <p:nvSpPr>
          <p:cNvPr id="9" name="Text Placeholder 6"/>
          <p:cNvSpPr>
            <a:spLocks noGrp="1"/>
          </p:cNvSpPr>
          <p:nvPr>
            <p:ph type="body" sz="quarter" idx="11" hasCustomPrompt="1"/>
          </p:nvPr>
        </p:nvSpPr>
        <p:spPr>
          <a:xfrm>
            <a:off x="295100" y="1786877"/>
            <a:ext cx="3508375" cy="351235"/>
          </a:xfrm>
          <a:prstGeom prst="rect">
            <a:avLst/>
          </a:prstGeom>
        </p:spPr>
        <p:txBody>
          <a:bodyPr/>
          <a:lstStyle>
            <a:lvl1pPr marL="0" indent="0">
              <a:lnSpc>
                <a:spcPct val="110000"/>
              </a:lnSpc>
              <a:buFontTx/>
              <a:buNone/>
              <a:defRPr sz="2400">
                <a:solidFill>
                  <a:srgbClr val="B5BFC8"/>
                </a:solidFill>
                <a:latin typeface="Arial" charset="0"/>
                <a:ea typeface="Arial" charset="0"/>
                <a:cs typeface="Arial" charset="0"/>
              </a:defRPr>
            </a:lvl1pPr>
          </a:lstStyle>
          <a:p>
            <a:pPr lvl="0"/>
            <a:r>
              <a:rPr lang="en-US" dirty="0"/>
              <a:t>DD/MM/YYYY</a:t>
            </a:r>
          </a:p>
        </p:txBody>
      </p:sp>
    </p:spTree>
    <p:extLst>
      <p:ext uri="{BB962C8B-B14F-4D97-AF65-F5344CB8AC3E}">
        <p14:creationId xmlns:p14="http://schemas.microsoft.com/office/powerpoint/2010/main" val="1663646477"/>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Graph / Chart">
    <p:spTree>
      <p:nvGrpSpPr>
        <p:cNvPr id="1" name=""/>
        <p:cNvGrpSpPr/>
        <p:nvPr/>
      </p:nvGrpSpPr>
      <p:grpSpPr>
        <a:xfrm>
          <a:off x="0" y="0"/>
          <a:ext cx="0" cy="0"/>
          <a:chOff x="0" y="0"/>
          <a:chExt cx="0" cy="0"/>
        </a:xfrm>
      </p:grpSpPr>
      <p:sp>
        <p:nvSpPr>
          <p:cNvPr id="6" name="Content Placeholder 5"/>
          <p:cNvSpPr>
            <a:spLocks noGrp="1"/>
          </p:cNvSpPr>
          <p:nvPr>
            <p:ph sz="quarter" idx="10" hasCustomPrompt="1"/>
          </p:nvPr>
        </p:nvSpPr>
        <p:spPr>
          <a:xfrm>
            <a:off x="358775" y="844550"/>
            <a:ext cx="8389938" cy="3590290"/>
          </a:xfrm>
          <a:prstGeom prst="rect">
            <a:avLst/>
          </a:prstGeom>
        </p:spPr>
        <p:txBody>
          <a:bodyPr/>
          <a:lstStyle>
            <a:lvl1pPr>
              <a:defRPr sz="1600" baseline="0"/>
            </a:lvl1pPr>
          </a:lstStyle>
          <a:p>
            <a:pPr lvl="0"/>
            <a:r>
              <a:rPr lang="en-US" dirty="0"/>
              <a:t>Use this space to insert a graph, diagram or chart</a:t>
            </a:r>
            <a:endParaRPr lang="en-GB" dirty="0"/>
          </a:p>
        </p:txBody>
      </p:sp>
      <p:sp>
        <p:nvSpPr>
          <p:cNvPr id="8" name="Title 7"/>
          <p:cNvSpPr>
            <a:spLocks noGrp="1"/>
          </p:cNvSpPr>
          <p:nvPr>
            <p:ph type="title" hasCustomPrompt="1"/>
          </p:nvPr>
        </p:nvSpPr>
        <p:spPr>
          <a:xfrm>
            <a:off x="263293" y="306293"/>
            <a:ext cx="8485419"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GB"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663363675"/>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numbered points.</a:t>
            </a:r>
            <a:br>
              <a:rPr lang="en-GB" dirty="0"/>
            </a:br>
            <a:r>
              <a:rPr lang="en-GB" dirty="0"/>
              <a:t>If there is a lot of information, split across several slides rather than putting it all on one. </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212406638"/>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ain List - Number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95278" y="844153"/>
            <a:ext cx="6689725" cy="3727847"/>
          </a:xfrm>
          <a:prstGeom prst="rect">
            <a:avLst/>
          </a:prstGeom>
        </p:spPr>
        <p:txBody>
          <a:bodyPr tIns="0" bIns="0" numCol="1">
            <a:noAutofit/>
          </a:bodyPr>
          <a:lstStyle>
            <a:lvl1pPr marL="342900" marR="0" indent="-342900" algn="l" defTabSz="914400" rtl="0" eaLnBrk="1" fontAlgn="auto" latinLnBrk="0" hangingPunct="1">
              <a:lnSpc>
                <a:spcPct val="110000"/>
              </a:lnSpc>
              <a:spcBef>
                <a:spcPts val="1000"/>
              </a:spcBef>
              <a:spcAft>
                <a:spcPts val="0"/>
              </a:spcAft>
              <a:buClr>
                <a:srgbClr val="00B0F0"/>
              </a:buClr>
              <a:buSzPct val="100000"/>
              <a:buFont typeface="+mj-lt"/>
              <a:buAutoNum type="arabicPeriod"/>
              <a:tabLst/>
              <a:defRPr sz="1800" baseline="0"/>
            </a:lvl1pPr>
            <a:lvl2pPr marL="685800" marR="0" indent="-169200" algn="l" defTabSz="914400"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18pt.</a:t>
            </a:r>
            <a:br>
              <a:rPr lang="en-GB" dirty="0"/>
            </a:br>
            <a:r>
              <a:rPr lang="en-GB" dirty="0"/>
              <a:t>This template contains numbered points.</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95099" y="361952"/>
            <a:ext cx="8466314" cy="373895"/>
          </a:xfrm>
          <a:prstGeom prst="rect">
            <a:avLst/>
          </a:prstGeom>
        </p:spPr>
        <p:txBody>
          <a:bodyPr/>
          <a:lstStyle>
            <a:lvl1pPr>
              <a:defRPr>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2428783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684059"/>
          </a:xfrm>
          <a:prstGeom prst="rect">
            <a:avLst/>
          </a:prstGeom>
          <a:noFill/>
          <a:ln>
            <a:noFill/>
          </a:ln>
        </p:spPr>
        <p:txBody>
          <a:bodyPr anchor="t"/>
          <a:lstStyle>
            <a:lvl1pPr algn="ctr">
              <a:defRPr/>
            </a:lvl1pPr>
          </a:lstStyle>
          <a:p>
            <a:endParaRPr lang="en-GB"/>
          </a:p>
        </p:txBody>
      </p:sp>
    </p:spTree>
    <p:extLst>
      <p:ext uri="{BB962C8B-B14F-4D97-AF65-F5344CB8AC3E}">
        <p14:creationId xmlns:p14="http://schemas.microsoft.com/office/powerpoint/2010/main" val="124897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Body ">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2" y="780547"/>
            <a:ext cx="7067631" cy="3519992"/>
          </a:xfrm>
          <a:prstGeom prst="rect">
            <a:avLst/>
          </a:prstGeom>
        </p:spPr>
        <p:txBody>
          <a:bodyPr>
            <a:noAutofit/>
          </a:bodyPr>
          <a:lstStyle>
            <a:lvl1pPr marL="0" indent="0">
              <a:lnSpc>
                <a:spcPct val="100000"/>
              </a:lnSpc>
              <a:buFont typeface="Arial" charset="0"/>
              <a:buNone/>
              <a:defRPr sz="1600" baseline="0"/>
            </a:lvl1pPr>
            <a:lvl2pPr marL="457189" indent="0">
              <a:buNone/>
              <a:defRPr sz="1800"/>
            </a:lvl2pPr>
            <a:lvl3pPr marL="914377" indent="0">
              <a:buNone/>
              <a:defRPr sz="1800"/>
            </a:lvl3pPr>
            <a:lvl4pPr marL="1371566" indent="0">
              <a:buNone/>
              <a:defRPr sz="1800"/>
            </a:lvl4pPr>
            <a:lvl5pPr marL="1828754" indent="0">
              <a:buNone/>
              <a:defRPr sz="1800"/>
            </a:lvl5pPr>
          </a:lstStyle>
          <a:p>
            <a:pPr lvl="0"/>
            <a:r>
              <a:rPr lang="en-US" dirty="0"/>
              <a:t>Click to edit body copy text styles, Arial 16pt. All copy should be ranged left and hang from the first red horizontal &amp; first red vertical grid line.</a:t>
            </a:r>
            <a:br>
              <a:rPr lang="en-US" dirty="0"/>
            </a:br>
            <a:r>
              <a:rPr lang="en-GB" dirty="0"/>
              <a:t>Adjust the width of this text box so it is narrower and the lines look neater,     if required.</a:t>
            </a:r>
            <a:br>
              <a:rPr lang="en-GB" dirty="0"/>
            </a:br>
            <a:r>
              <a:rPr lang="en-US" dirty="0"/>
              <a:t>To highlight information, bold can be used, or use a </a:t>
            </a:r>
            <a:r>
              <a:rPr lang="en-US" dirty="0" err="1"/>
              <a:t>colour</a:t>
            </a:r>
            <a:r>
              <a:rPr lang="en-US" dirty="0"/>
              <a:t> to pull out important information. 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a:t>
            </a:r>
          </a:p>
          <a:p>
            <a:pPr lvl="0"/>
            <a:endParaRPr lang="en-US" dirty="0"/>
          </a:p>
        </p:txBody>
      </p:sp>
      <p:sp>
        <p:nvSpPr>
          <p:cNvPr id="4" name="Title 2"/>
          <p:cNvSpPr>
            <a:spLocks noGrp="1"/>
          </p:cNvSpPr>
          <p:nvPr>
            <p:ph type="title" hasCustomPrompt="1"/>
          </p:nvPr>
        </p:nvSpPr>
        <p:spPr>
          <a:xfrm>
            <a:off x="263294" y="298343"/>
            <a:ext cx="8485420"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extLst>
      <p:ext uri="{BB962C8B-B14F-4D97-AF65-F5344CB8AC3E}">
        <p14:creationId xmlns:p14="http://schemas.microsoft.com/office/powerpoint/2010/main" val="2139233347"/>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List - Circ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271423" y="780547"/>
            <a:ext cx="7072352"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B1006E"/>
              </a:buClr>
              <a:buSzPct val="100000"/>
              <a:buFont typeface="Arial" charset="0"/>
              <a:buChar char="•"/>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bullet points. </a:t>
            </a:r>
            <a:br>
              <a:rPr lang="en-GB" dirty="0"/>
            </a:br>
            <a:r>
              <a:rPr lang="en-GB" dirty="0"/>
              <a:t>If there is a lot of information, split across several slides rather than putting it all on one.</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3"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22pt, in </a:t>
            </a:r>
            <a:r>
              <a:rPr lang="en-US" dirty="0" err="1"/>
              <a:t>colour</a:t>
            </a:r>
            <a:endParaRPr lang="en-US" dirty="0"/>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Lis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3475" y="780547"/>
            <a:ext cx="7080300" cy="3519992"/>
          </a:xfrm>
          <a:prstGeom prst="rect">
            <a:avLst/>
          </a:prstGeom>
        </p:spPr>
        <p:txBody>
          <a:bodyPr numCol="1">
            <a:noAutofit/>
          </a:bodyPr>
          <a:lstStyle>
            <a:lvl1pPr marL="342891" marR="0" indent="-342891" algn="l" defTabSz="914377" rtl="0" eaLnBrk="1" fontAlgn="auto" latinLnBrk="0" hangingPunct="1">
              <a:lnSpc>
                <a:spcPct val="100000"/>
              </a:lnSpc>
              <a:spcBef>
                <a:spcPts val="1000"/>
              </a:spcBef>
              <a:spcAft>
                <a:spcPts val="0"/>
              </a:spcAft>
              <a:buClr>
                <a:srgbClr val="00B0F0"/>
              </a:buClr>
              <a:buSzPct val="100000"/>
              <a:buFont typeface="+mj-lt"/>
              <a:buAutoNum type="arabicPeriod"/>
              <a:tabLst/>
              <a:defRPr sz="1600" baseline="0"/>
            </a:lvl1pPr>
            <a:lvl2pPr marL="685783" marR="0" indent="-169196" algn="l" defTabSz="914377" rtl="0" eaLnBrk="1" fontAlgn="auto" latinLnBrk="0" hangingPunct="1">
              <a:lnSpc>
                <a:spcPct val="90000"/>
              </a:lnSpc>
              <a:spcBef>
                <a:spcPts val="500"/>
              </a:spcBef>
              <a:spcAft>
                <a:spcPts val="0"/>
              </a:spcAft>
              <a:buClr>
                <a:srgbClr val="00B0F0"/>
              </a:buClr>
              <a:buSzPct val="100000"/>
              <a:buFont typeface="Arial" panose="020B0604020202020204" pitchFamily="34" charset="0"/>
              <a:buChar char="•"/>
              <a:tabLst/>
              <a:defRPr sz="1800"/>
            </a:lvl2pPr>
            <a:lvl3pPr>
              <a:buClr>
                <a:srgbClr val="00B0F0"/>
              </a:buClr>
              <a:buSzPct val="100000"/>
              <a:defRPr sz="1800"/>
            </a:lvl3pPr>
            <a:lvl4pPr>
              <a:buClr>
                <a:srgbClr val="00B0F0"/>
              </a:buClr>
              <a:buSzPct val="100000"/>
              <a:defRPr sz="1800"/>
            </a:lvl4pPr>
            <a:lvl5pPr>
              <a:buClr>
                <a:srgbClr val="00B0F0"/>
              </a:buClr>
              <a:buSzPct val="100000"/>
              <a:defRPr sz="1800"/>
            </a:lvl5pPr>
          </a:lstStyle>
          <a:p>
            <a:pPr lvl="0"/>
            <a:r>
              <a:rPr lang="en-GB" dirty="0"/>
              <a:t>Information can appear as a list, Arial 16pt.</a:t>
            </a:r>
            <a:br>
              <a:rPr lang="en-GB" dirty="0"/>
            </a:br>
            <a:r>
              <a:rPr lang="en-GB" dirty="0"/>
              <a:t>This template contains numbered points.</a:t>
            </a:r>
            <a:br>
              <a:rPr lang="en-GB" dirty="0"/>
            </a:br>
            <a:r>
              <a:rPr lang="en-GB" dirty="0"/>
              <a:t>If there is a lot of information, split across several slides rather than putting it all on one. </a:t>
            </a:r>
            <a:br>
              <a:rPr lang="en-GB" dirty="0"/>
            </a:br>
            <a:r>
              <a:rPr lang="en-US" dirty="0"/>
              <a:t>Key points can be pulled out in the circle shape - a slide of benefit circles can be found at the end of this template document, to copy &amp; paste onto your slide.</a:t>
            </a:r>
            <a:br>
              <a:rPr lang="en-US" dirty="0"/>
            </a:br>
            <a:r>
              <a:rPr lang="en-US" dirty="0"/>
              <a:t>Ensure the footer is updated on the “Main Slides” Master, so it applies to all content pages. </a:t>
            </a:r>
          </a:p>
        </p:txBody>
      </p:sp>
      <p:sp>
        <p:nvSpPr>
          <p:cNvPr id="4" name="Title 2"/>
          <p:cNvSpPr>
            <a:spLocks noGrp="1"/>
          </p:cNvSpPr>
          <p:nvPr>
            <p:ph type="title" hasCustomPrompt="1"/>
          </p:nvPr>
        </p:nvSpPr>
        <p:spPr>
          <a:xfrm>
            <a:off x="271245" y="298344"/>
            <a:ext cx="8477468" cy="373895"/>
          </a:xfrm>
          <a:prstGeom prst="rect">
            <a:avLst/>
          </a:prstGeom>
        </p:spPr>
        <p:txBody>
          <a:bodyPr/>
          <a:lstStyle>
            <a:lvl1pPr>
              <a:defRPr sz="2200">
                <a:solidFill>
                  <a:srgbClr val="B1006E"/>
                </a:solidFill>
              </a:defRPr>
            </a:lvl1pPr>
          </a:lstStyle>
          <a:p>
            <a:r>
              <a:rPr lang="en-US" dirty="0"/>
              <a:t>Click to edit title style, Arial 24pt, in </a:t>
            </a:r>
            <a:r>
              <a:rPr lang="en-US" dirty="0" err="1"/>
              <a:t>colour</a:t>
            </a:r>
            <a:endParaRPr lang="en-US" dirty="0"/>
          </a:p>
        </p:txBody>
      </p:sp>
    </p:spTree>
    <p:extLst>
      <p:ext uri="{BB962C8B-B14F-4D97-AF65-F5344CB8AC3E}">
        <p14:creationId xmlns:p14="http://schemas.microsoft.com/office/powerpoint/2010/main" val="1128567146"/>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Picture Onl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144000" cy="4562856"/>
          </a:xfrm>
          <a:prstGeom prst="rect">
            <a:avLst/>
          </a:prstGeom>
          <a:noFill/>
          <a:ln>
            <a:noFill/>
          </a:ln>
        </p:spPr>
        <p:txBody>
          <a:bodyPr anchor="t"/>
          <a:lstStyle>
            <a:lvl1pPr algn="ctr">
              <a:defRPr/>
            </a:lvl1pPr>
          </a:lstStyle>
          <a:p>
            <a:endParaRPr lang="en-GB" dirty="0"/>
          </a:p>
        </p:txBody>
      </p:sp>
    </p:spTree>
  </p:cSld>
  <p:clrMapOvr>
    <a:masterClrMapping/>
  </p:clrMapOvr>
  <p:hf hdr="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Image result for citb logo"/>
          <p:cNvPicPr>
            <a:picLocks noChangeAspect="1" noChangeArrowheads="1"/>
          </p:cNvPicPr>
          <p:nvPr userDrawn="1"/>
        </p:nvPicPr>
        <p:blipFill>
          <a:blip r:embed="rId7" cstate="print">
            <a:extLst>
              <a:ext uri="{28A0092B-C50C-407E-A947-70E740481C1C}">
                <a14:useLocalDpi xmlns:a14="http://schemas.microsoft.com/office/drawing/2010/main"/>
              </a:ext>
            </a:extLst>
          </a:blip>
          <a:srcRect/>
          <a:stretch>
            <a:fillRect/>
          </a:stretch>
        </p:blipFill>
        <p:spPr bwMode="auto">
          <a:xfrm>
            <a:off x="7712447" y="294635"/>
            <a:ext cx="1105550" cy="429183"/>
          </a:xfrm>
          <a:prstGeom prst="rect">
            <a:avLst/>
          </a:prstGeom>
          <a:noFill/>
        </p:spPr>
      </p:pic>
    </p:spTree>
    <p:extLst>
      <p:ext uri="{BB962C8B-B14F-4D97-AF65-F5344CB8AC3E}">
        <p14:creationId xmlns:p14="http://schemas.microsoft.com/office/powerpoint/2010/main" val="10448612"/>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21" r:id="rId3"/>
    <p:sldLayoutId id="2147483722" r:id="rId4"/>
    <p:sldLayoutId id="2147483723" r:id="rId5"/>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2" pos="249" userDrawn="1">
          <p15:clr>
            <a:srgbClr val="F26B43"/>
          </p15:clr>
        </p15:guide>
        <p15:guide id="4" orient="horz" pos="532" userDrawn="1">
          <p15:clr>
            <a:srgbClr val="F26B43"/>
          </p15:clr>
        </p15:guide>
        <p15:guide id="5" orient="horz" pos="1076" userDrawn="1">
          <p15:clr>
            <a:srgbClr val="F26B43"/>
          </p15:clr>
        </p15:guide>
        <p15:guide id="6" orient="horz" pos="1620" userDrawn="1">
          <p15:clr>
            <a:srgbClr val="F26B43"/>
          </p15:clr>
        </p15:guide>
        <p15:guide id="7" orient="horz" pos="2165" userDrawn="1">
          <p15:clr>
            <a:srgbClr val="F26B43"/>
          </p15:clr>
        </p15:guide>
        <p15:guide id="8" orient="horz" pos="2709" userDrawn="1">
          <p15:clr>
            <a:srgbClr val="F26B43"/>
          </p15:clr>
        </p15:guide>
        <p15:guide id="9" pos="4626" userDrawn="1">
          <p15:clr>
            <a:srgbClr val="F26B43"/>
          </p15:clr>
        </p15:guide>
        <p15:guide id="11" orient="horz" pos="463" userDrawn="1">
          <p15:clr>
            <a:srgbClr val="5ACBF0"/>
          </p15:clr>
        </p15:guide>
        <p15:guide id="12" orient="horz" pos="3003"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1402159"/>
      </p:ext>
    </p:extLst>
  </p:cSld>
  <p:clrMap bg1="lt1" tx1="dk1" bg2="lt2" tx2="dk2" accent1="accent1" accent2="accent2" accent3="accent3" accent4="accent4" accent5="accent5" accent6="accent6" hlink="hlink" folHlink="folHlink"/>
  <p:sldLayoutIdLst>
    <p:sldLayoutId id="2147483701" r:id="rId1"/>
    <p:sldLayoutId id="2147483693" r:id="rId2"/>
    <p:sldLayoutId id="2147483702" r:id="rId3"/>
    <p:sldLayoutId id="2147483689" r:id="rId4"/>
    <p:sldLayoutId id="2147483697" r:id="rId5"/>
  </p:sldLayoutIdLst>
  <p:hf hdr="0"/>
  <p:txStyles>
    <p:titleStyle>
      <a:lvl1pPr algn="l" defTabSz="914377"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169196" algn="l" defTabSz="914377" rtl="0" eaLnBrk="1" latinLnBrk="0" hangingPunct="1">
        <a:lnSpc>
          <a:spcPct val="90000"/>
        </a:lnSpc>
        <a:spcBef>
          <a:spcPts val="1000"/>
        </a:spcBef>
        <a:buClr>
          <a:schemeClr val="accent5"/>
        </a:buClr>
        <a:buFont typeface="Arial" panose="020B0604020202020204" pitchFamily="34" charset="0"/>
        <a:buNone/>
        <a:defRPr sz="1800" kern="1200">
          <a:solidFill>
            <a:schemeClr val="tx1"/>
          </a:solidFill>
          <a:latin typeface="+mn-lt"/>
          <a:ea typeface="+mn-ea"/>
          <a:cs typeface="+mn-cs"/>
        </a:defRPr>
      </a:lvl1pPr>
      <a:lvl2pPr marL="685783"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2971"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160"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349" indent="-169196" algn="l" defTabSz="914377"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511" userDrawn="1">
          <p15:clr>
            <a:srgbClr val="F26B43"/>
          </p15:clr>
        </p15:guide>
        <p15:guide id="5" pos="226" userDrawn="1">
          <p15:clr>
            <a:srgbClr val="F26B43"/>
          </p15:clr>
        </p15:guide>
        <p15:guide id="7" orient="horz" pos="372" userDrawn="1">
          <p15:clr>
            <a:srgbClr val="5ACBF0"/>
          </p15:clr>
        </p15:guide>
        <p15:guide id="8" orient="horz" pos="532" userDrawn="1">
          <p15:clr>
            <a:srgbClr val="F26B43"/>
          </p15:clr>
        </p15:guide>
        <p15:guide id="9" orient="horz" pos="1076" userDrawn="1">
          <p15:clr>
            <a:srgbClr val="F26B43"/>
          </p15:clr>
        </p15:guide>
        <p15:guide id="10" orient="horz" pos="1620" userDrawn="1">
          <p15:clr>
            <a:srgbClr val="F26B43"/>
          </p15:clr>
        </p15:guide>
        <p15:guide id="11" orient="horz" pos="2164" userDrawn="1">
          <p15:clr>
            <a:srgbClr val="F26B43"/>
          </p15:clr>
        </p15:guide>
        <p15:guide id="12" orient="horz" pos="2709" userDrawn="1">
          <p15:clr>
            <a:srgbClr val="F26B43"/>
          </p15:clr>
        </p15:guide>
        <p15:guide id="15" orient="horz" pos="3026" userDrawn="1">
          <p15:clr>
            <a:srgbClr val="5ACBF0"/>
          </p15:clr>
        </p15:guide>
        <p15:guide id="16" pos="462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celebration-png/download/24432"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delta-esourcing.co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delta-esourcing.com/respond/B2H2B4R8NT"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vimeo.com/412662411/60461f5adb" TargetMode="External"/><Relationship Id="rId3" Type="http://schemas.openxmlformats.org/officeDocument/2006/relationships/hyperlink" Target="https://vimeo.com/412662259/00c7da05e0" TargetMode="External"/><Relationship Id="rId7" Type="http://schemas.openxmlformats.org/officeDocument/2006/relationships/hyperlink" Target="https://vimeo.com/412662173/bd3315754b" TargetMode="External"/><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vimeo.com/412662458/e55a8b508e" TargetMode="External"/><Relationship Id="rId11" Type="http://schemas.openxmlformats.org/officeDocument/2006/relationships/hyperlink" Target="http://nancynwilson.com/marketing-strategies-for-success/" TargetMode="External"/><Relationship Id="rId5" Type="http://schemas.openxmlformats.org/officeDocument/2006/relationships/hyperlink" Target="https://vimeo.com/412662073/e87c9427b2" TargetMode="External"/><Relationship Id="rId10" Type="http://schemas.openxmlformats.org/officeDocument/2006/relationships/image" Target="../media/image12.jpg"/><Relationship Id="rId4" Type="http://schemas.openxmlformats.org/officeDocument/2006/relationships/hyperlink" Target="https://vimeo.com/412662332/81e77b85ab" TargetMode="External"/><Relationship Id="rId9" Type="http://schemas.openxmlformats.org/officeDocument/2006/relationships/hyperlink" Target="https://vimeo.com/412662374/57a66ac13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ngall.com/question-mark-png"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www.thebluediamondgallery.com/handwriting/t/thank-you.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itb.co.uk/levy-grants-and-funding/commissioning/current-opportunities/" TargetMode="External"/><Relationship Id="rId2" Type="http://schemas.openxmlformats.org/officeDocument/2006/relationships/hyperlink" Target="https://www.citb.co.uk/levy-grants-and-funding/commissioning/live-com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a:t>England Construction Opportunities</a:t>
            </a:r>
            <a:br>
              <a:rPr lang="en-GB" b="1" dirty="0"/>
            </a:br>
            <a:r>
              <a:rPr lang="en-GB" sz="2400" dirty="0"/>
              <a:t>Supporting Individuals into Sustained Employment within the Construction Industry</a:t>
            </a:r>
            <a:endParaRPr lang="en-GB" dirty="0"/>
          </a:p>
        </p:txBody>
      </p:sp>
      <p:sp>
        <p:nvSpPr>
          <p:cNvPr id="10" name="Text Placeholder 9"/>
          <p:cNvSpPr>
            <a:spLocks noGrp="1"/>
          </p:cNvSpPr>
          <p:nvPr>
            <p:ph type="body" sz="quarter" idx="11"/>
          </p:nvPr>
        </p:nvSpPr>
        <p:spPr/>
        <p:txBody>
          <a:bodyPr lIns="91440" tIns="45720" rIns="91440" bIns="45720" anchor="t"/>
          <a:lstStyle/>
          <a:p>
            <a:r>
              <a:rPr lang="en-GB" dirty="0">
                <a:latin typeface="Arial"/>
                <a:cs typeface="Arial"/>
              </a:rPr>
              <a:t>7</a:t>
            </a:r>
            <a:r>
              <a:rPr lang="en-GB" baseline="30000" dirty="0">
                <a:latin typeface="Arial"/>
                <a:cs typeface="Arial"/>
              </a:rPr>
              <a:t>th</a:t>
            </a:r>
            <a:r>
              <a:rPr lang="en-GB" dirty="0">
                <a:latin typeface="Arial"/>
                <a:cs typeface="Arial"/>
              </a:rPr>
              <a:t> June 2022</a:t>
            </a:r>
            <a:endParaRPr lang="en-GB" dirty="0"/>
          </a:p>
        </p:txBody>
      </p:sp>
      <p:sp>
        <p:nvSpPr>
          <p:cNvPr id="4" name="Picture Placeholder 3">
            <a:extLst>
              <a:ext uri="{FF2B5EF4-FFF2-40B4-BE49-F238E27FC236}">
                <a16:creationId xmlns:a16="http://schemas.microsoft.com/office/drawing/2014/main" id="{78F2D472-446A-482F-8D4F-D9CDAE0EB1DA}"/>
              </a:ext>
            </a:extLst>
          </p:cNvPr>
          <p:cNvSpPr>
            <a:spLocks noGrp="1"/>
          </p:cNvSpPr>
          <p:nvPr>
            <p:ph type="pic" sz="quarter" idx="14"/>
          </p:nvPr>
        </p:nvSpPr>
        <p:spPr/>
      </p:sp>
      <p:pic>
        <p:nvPicPr>
          <p:cNvPr id="9" name="Picture Placeholder 7">
            <a:extLst>
              <a:ext uri="{FF2B5EF4-FFF2-40B4-BE49-F238E27FC236}">
                <a16:creationId xmlns:a16="http://schemas.microsoft.com/office/drawing/2014/main" id="{E57F81E8-2E63-4681-BFB5-2D4C2B07ABE2}"/>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27" r="27"/>
          <a:stretch/>
        </p:blipFill>
        <p:spPr>
          <a:xfrm>
            <a:off x="0" y="2571752"/>
            <a:ext cx="9144000" cy="2571751"/>
          </a:xfrm>
          <a:prstGeom prst="rect">
            <a:avLst/>
          </a:prstGeom>
          <a:solidFill>
            <a:schemeClr val="tx2">
              <a:lumMod val="40000"/>
              <a:lumOff val="60000"/>
            </a:schemeClr>
          </a:solidFill>
        </p:spPr>
      </p:pic>
    </p:spTree>
    <p:extLst>
      <p:ext uri="{BB962C8B-B14F-4D97-AF65-F5344CB8AC3E}">
        <p14:creationId xmlns:p14="http://schemas.microsoft.com/office/powerpoint/2010/main" val="1887310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3060356"/>
            <a:ext cx="8477290" cy="2006196"/>
          </a:xfrm>
        </p:spPr>
        <p:txBody>
          <a:bodyPr lIns="91440" tIns="45720" rIns="91440" bIns="45720" numCol="1" anchor="t">
            <a:noAutofit/>
          </a:bodyPr>
          <a:lstStyle/>
          <a:p>
            <a:pPr marL="285750" indent="-285750">
              <a:buFont typeface="Arial" panose="020B0604020202020204" pitchFamily="34" charset="0"/>
              <a:buChar char="•"/>
            </a:pPr>
            <a:r>
              <a:rPr lang="en-GB" dirty="0"/>
              <a:t>Decreasing funding model over 3 years</a:t>
            </a:r>
          </a:p>
          <a:p>
            <a:pPr marL="285750" indent="-285750">
              <a:buFont typeface="Arial" panose="020B0604020202020204" pitchFamily="34" charset="0"/>
              <a:buChar char="•"/>
            </a:pPr>
            <a:r>
              <a:rPr lang="en-GB" dirty="0"/>
              <a:t>Largest proportion of payment made at 6 months to encourage sustained employment </a:t>
            </a:r>
          </a:p>
          <a:p>
            <a:pPr marL="285750" indent="-285750">
              <a:buFont typeface="Arial" panose="020B0604020202020204" pitchFamily="34" charset="0"/>
              <a:buChar char="•"/>
            </a:pPr>
            <a:r>
              <a:rPr lang="en-GB" dirty="0">
                <a:cs typeface="Arial" panose="020B0604020202020204"/>
              </a:rPr>
              <a:t>Data and project reporting will be paid at 20% of the contract value minus any over achievement bonus</a:t>
            </a:r>
          </a:p>
        </p:txBody>
      </p:sp>
      <p:sp>
        <p:nvSpPr>
          <p:cNvPr id="6" name="Title 5"/>
          <p:cNvSpPr>
            <a:spLocks noGrp="1"/>
          </p:cNvSpPr>
          <p:nvPr>
            <p:ph type="title"/>
          </p:nvPr>
        </p:nvSpPr>
        <p:spPr/>
        <p:txBody>
          <a:bodyPr/>
          <a:lstStyle/>
          <a:p>
            <a:r>
              <a:rPr lang="en-GB" dirty="0"/>
              <a:t>CITB Proposal - Costing Model</a:t>
            </a:r>
          </a:p>
        </p:txBody>
      </p:sp>
      <p:graphicFrame>
        <p:nvGraphicFramePr>
          <p:cNvPr id="2" name="Table 1">
            <a:extLst>
              <a:ext uri="{FF2B5EF4-FFF2-40B4-BE49-F238E27FC236}">
                <a16:creationId xmlns:a16="http://schemas.microsoft.com/office/drawing/2014/main" id="{ED6B2C48-7159-4CC5-AD85-AB315EED2D7C}"/>
              </a:ext>
            </a:extLst>
          </p:cNvPr>
          <p:cNvGraphicFramePr>
            <a:graphicFrameLocks noGrp="1"/>
          </p:cNvGraphicFramePr>
          <p:nvPr>
            <p:extLst>
              <p:ext uri="{D42A27DB-BD31-4B8C-83A1-F6EECF244321}">
                <p14:modId xmlns:p14="http://schemas.microsoft.com/office/powerpoint/2010/main" val="2537961569"/>
              </p:ext>
            </p:extLst>
          </p:nvPr>
        </p:nvGraphicFramePr>
        <p:xfrm>
          <a:off x="2010229" y="1140460"/>
          <a:ext cx="3991428" cy="1431290"/>
        </p:xfrm>
        <a:graphic>
          <a:graphicData uri="http://schemas.openxmlformats.org/drawingml/2006/table">
            <a:tbl>
              <a:tblPr/>
              <a:tblGrid>
                <a:gridCol w="1589718">
                  <a:extLst>
                    <a:ext uri="{9D8B030D-6E8A-4147-A177-3AD203B41FA5}">
                      <a16:colId xmlns:a16="http://schemas.microsoft.com/office/drawing/2014/main" val="1189705863"/>
                    </a:ext>
                  </a:extLst>
                </a:gridCol>
                <a:gridCol w="812396">
                  <a:extLst>
                    <a:ext uri="{9D8B030D-6E8A-4147-A177-3AD203B41FA5}">
                      <a16:colId xmlns:a16="http://schemas.microsoft.com/office/drawing/2014/main" val="2448826570"/>
                    </a:ext>
                  </a:extLst>
                </a:gridCol>
                <a:gridCol w="783771">
                  <a:extLst>
                    <a:ext uri="{9D8B030D-6E8A-4147-A177-3AD203B41FA5}">
                      <a16:colId xmlns:a16="http://schemas.microsoft.com/office/drawing/2014/main" val="324506223"/>
                    </a:ext>
                  </a:extLst>
                </a:gridCol>
                <a:gridCol w="805543">
                  <a:extLst>
                    <a:ext uri="{9D8B030D-6E8A-4147-A177-3AD203B41FA5}">
                      <a16:colId xmlns:a16="http://schemas.microsoft.com/office/drawing/2014/main" val="2004872284"/>
                    </a:ext>
                  </a:extLst>
                </a:gridCol>
              </a:tblGrid>
              <a:tr h="552450">
                <a:tc>
                  <a:txBody>
                    <a:bodyPr/>
                    <a:lstStyle/>
                    <a:p>
                      <a:pPr algn="ctr" fontAlgn="ctr"/>
                      <a:r>
                        <a:rPr lang="en-GB" sz="1100" b="1" i="0" u="none" strike="noStrike">
                          <a:solidFill>
                            <a:srgbClr val="000000"/>
                          </a:solidFill>
                          <a:effectLst/>
                          <a:latin typeface="Arial" panose="020B0604020202020204" pitchFamily="34" charset="0"/>
                        </a:rPr>
                        <a:t>Payment </a:t>
                      </a:r>
                      <a:br>
                        <a:rPr lang="en-GB" sz="1100" b="1" i="0" u="none" strike="noStrike">
                          <a:solidFill>
                            <a:srgbClr val="000000"/>
                          </a:solidFill>
                          <a:effectLst/>
                          <a:latin typeface="Arial" panose="020B0604020202020204" pitchFamily="34" charset="0"/>
                        </a:rPr>
                      </a:br>
                      <a:r>
                        <a:rPr lang="en-GB" sz="1100" b="1" i="0" u="none" strike="noStrike">
                          <a:solidFill>
                            <a:srgbClr val="000000"/>
                          </a:solidFill>
                          <a:effectLst/>
                          <a:latin typeface="Arial" panose="020B0604020202020204" pitchFamily="34" charset="0"/>
                        </a:rPr>
                        <a:t>milestones</a:t>
                      </a:r>
                    </a:p>
                  </a:txBody>
                  <a:tcPr marL="6350" marR="6350" marT="635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dirty="0">
                          <a:solidFill>
                            <a:srgbClr val="000000"/>
                          </a:solidFill>
                          <a:effectLst/>
                          <a:latin typeface="Arial" panose="020B0604020202020204" pitchFamily="34" charset="0"/>
                        </a:rPr>
                        <a:t>Year 1 unit costs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a:solidFill>
                            <a:srgbClr val="000000"/>
                          </a:solidFill>
                          <a:effectLst/>
                          <a:latin typeface="Arial" panose="020B0604020202020204" pitchFamily="34" charset="0"/>
                        </a:rPr>
                        <a:t>Year 2 unit costs</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GB" sz="1100" b="1" i="0" u="none" strike="noStrike">
                          <a:solidFill>
                            <a:srgbClr val="000000"/>
                          </a:solidFill>
                          <a:effectLst/>
                          <a:latin typeface="Arial" panose="020B0604020202020204" pitchFamily="34" charset="0"/>
                        </a:rPr>
                        <a:t>Year 3 unit costs</a:t>
                      </a:r>
                    </a:p>
                  </a:txBody>
                  <a:tcPr marL="6350" marR="6350" marT="635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040976390"/>
                  </a:ext>
                </a:extLst>
              </a:tr>
              <a:tr h="180975">
                <a:tc>
                  <a:txBody>
                    <a:bodyPr/>
                    <a:lstStyle/>
                    <a:p>
                      <a:pPr algn="l" fontAlgn="b"/>
                      <a:r>
                        <a:rPr lang="en-GB" sz="1100" b="0" i="0" u="none" strike="noStrike">
                          <a:solidFill>
                            <a:srgbClr val="000000"/>
                          </a:solidFill>
                          <a:effectLst/>
                          <a:latin typeface="Arial" panose="020B0604020202020204" pitchFamily="34" charset="0"/>
                        </a:rPr>
                        <a:t>Job start</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£140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£115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£95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540543370"/>
                  </a:ext>
                </a:extLst>
              </a:tr>
              <a:tr h="180975">
                <a:tc>
                  <a:txBody>
                    <a:bodyPr/>
                    <a:lstStyle/>
                    <a:p>
                      <a:pPr algn="l" fontAlgn="b"/>
                      <a:r>
                        <a:rPr lang="en-GB" sz="1100" b="0" i="0" u="none" strike="noStrike">
                          <a:solidFill>
                            <a:srgbClr val="000000"/>
                          </a:solidFill>
                          <a:effectLst/>
                          <a:latin typeface="Arial" panose="020B0604020202020204" pitchFamily="34" charset="0"/>
                        </a:rPr>
                        <a:t>3 months sustained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£210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£173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£143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2890282358"/>
                  </a:ext>
                </a:extLst>
              </a:tr>
              <a:tr h="180975">
                <a:tc>
                  <a:txBody>
                    <a:bodyPr/>
                    <a:lstStyle/>
                    <a:p>
                      <a:pPr algn="l" fontAlgn="b"/>
                      <a:r>
                        <a:rPr lang="en-GB" sz="1100" b="0" i="0" u="none" strike="noStrike">
                          <a:solidFill>
                            <a:srgbClr val="000000"/>
                          </a:solidFill>
                          <a:effectLst/>
                          <a:latin typeface="Arial" panose="020B0604020202020204" pitchFamily="34" charset="0"/>
                        </a:rPr>
                        <a:t>6 months sustained</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£350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£288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tc>
                  <a:txBody>
                    <a:bodyPr/>
                    <a:lstStyle/>
                    <a:p>
                      <a:pPr algn="ctr" fontAlgn="b"/>
                      <a:r>
                        <a:rPr lang="en-GB" sz="1100" b="0" i="0" u="none" strike="noStrike">
                          <a:solidFill>
                            <a:srgbClr val="000000"/>
                          </a:solidFill>
                          <a:effectLst/>
                          <a:latin typeface="Arial" panose="020B0604020202020204" pitchFamily="34" charset="0"/>
                        </a:rPr>
                        <a:t> £238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D3F0"/>
                    </a:solidFill>
                  </a:tcPr>
                </a:tc>
                <a:extLst>
                  <a:ext uri="{0D108BD9-81ED-4DB2-BD59-A6C34878D82A}">
                    <a16:rowId xmlns:a16="http://schemas.microsoft.com/office/drawing/2014/main" val="2153969383"/>
                  </a:ext>
                </a:extLst>
              </a:tr>
              <a:tr h="190500">
                <a:tc>
                  <a:txBody>
                    <a:bodyPr/>
                    <a:lstStyle/>
                    <a:p>
                      <a:pPr algn="l" fontAlgn="b"/>
                      <a:r>
                        <a:rPr lang="en-GB" sz="1100" b="1" i="0" u="none" strike="noStrike">
                          <a:solidFill>
                            <a:srgbClr val="000000"/>
                          </a:solidFill>
                          <a:effectLst/>
                          <a:latin typeface="Arial" panose="020B0604020202020204" pitchFamily="34" charset="0"/>
                        </a:rPr>
                        <a:t>Total Funding</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Arial" panose="020B0604020202020204" pitchFamily="34" charset="0"/>
                        </a:rPr>
                        <a:t>£700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a:solidFill>
                            <a:srgbClr val="000000"/>
                          </a:solidFill>
                          <a:effectLst/>
                          <a:latin typeface="Arial" panose="020B0604020202020204" pitchFamily="34" charset="0"/>
                        </a:rPr>
                        <a:t> £575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GB" sz="1100" b="1" i="0" u="none" strike="noStrike" dirty="0">
                          <a:solidFill>
                            <a:srgbClr val="000000"/>
                          </a:solidFill>
                          <a:effectLst/>
                          <a:latin typeface="Arial" panose="020B0604020202020204" pitchFamily="34" charset="0"/>
                        </a:rPr>
                        <a:t> £475 </a:t>
                      </a:r>
                    </a:p>
                  </a:txBody>
                  <a:tcPr marL="6350" marR="6350" marT="635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51633899"/>
                  </a:ext>
                </a:extLst>
              </a:tr>
            </a:tbl>
          </a:graphicData>
        </a:graphic>
      </p:graphicFrame>
    </p:spTree>
    <p:extLst>
      <p:ext uri="{BB962C8B-B14F-4D97-AF65-F5344CB8AC3E}">
        <p14:creationId xmlns:p14="http://schemas.microsoft.com/office/powerpoint/2010/main" val="3703721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utdoor object&#10;&#10;Description automatically generated">
            <a:extLst>
              <a:ext uri="{FF2B5EF4-FFF2-40B4-BE49-F238E27FC236}">
                <a16:creationId xmlns:a16="http://schemas.microsoft.com/office/drawing/2014/main" id="{9A4CE0D1-2114-4E0B-831D-69CB3B1B85FB}"/>
              </a:ext>
            </a:extLst>
          </p:cNvPr>
          <p:cNvPicPr>
            <a:picLocks noChangeAspect="1"/>
          </p:cNvPicPr>
          <p:nvPr/>
        </p:nvPicPr>
        <p:blipFill>
          <a:blip r:embed="rId2">
            <a:alphaModFix amt="35000"/>
            <a:extLst>
              <a:ext uri="{837473B0-CC2E-450A-ABE3-18F120FF3D39}">
                <a1611:picAttrSrcUrl xmlns:a1611="http://schemas.microsoft.com/office/drawing/2016/11/main" r:id="rId3"/>
              </a:ext>
            </a:extLst>
          </a:blip>
          <a:stretch>
            <a:fillRect/>
          </a:stretch>
        </p:blipFill>
        <p:spPr>
          <a:xfrm>
            <a:off x="0" y="8606"/>
            <a:ext cx="9144000" cy="2432518"/>
          </a:xfrm>
          <a:prstGeom prst="rect">
            <a:avLst/>
          </a:prstGeom>
        </p:spPr>
      </p:pic>
      <p:sp>
        <p:nvSpPr>
          <p:cNvPr id="2" name="Text Placeholder 1">
            <a:extLst>
              <a:ext uri="{FF2B5EF4-FFF2-40B4-BE49-F238E27FC236}">
                <a16:creationId xmlns:a16="http://schemas.microsoft.com/office/drawing/2014/main" id="{645F413A-F309-B6B1-BA7D-852B55F544D6}"/>
              </a:ext>
            </a:extLst>
          </p:cNvPr>
          <p:cNvSpPr>
            <a:spLocks noGrp="1"/>
          </p:cNvSpPr>
          <p:nvPr>
            <p:ph type="body" sz="quarter" idx="10"/>
          </p:nvPr>
        </p:nvSpPr>
        <p:spPr>
          <a:xfrm>
            <a:off x="322221" y="2420656"/>
            <a:ext cx="8284750" cy="3519992"/>
          </a:xfrm>
        </p:spPr>
        <p:txBody>
          <a:bodyPr lIns="91440" tIns="45720" rIns="91440" bIns="45720" numCol="1" anchor="t">
            <a:noAutofit/>
          </a:bodyPr>
          <a:lstStyle/>
          <a:p>
            <a:pPr marL="0" indent="0">
              <a:buNone/>
            </a:pPr>
            <a:r>
              <a:rPr lang="en-US" dirty="0">
                <a:cs typeface="Arial"/>
              </a:rPr>
              <a:t>CITB want to incentivise providers to overachieve on sustained employment.  Therefore, an overachievement bonus will be paid on the number of individuals who sustain employment for 6 months.</a:t>
            </a:r>
          </a:p>
          <a:p>
            <a:r>
              <a:rPr lang="en-US" dirty="0">
                <a:cs typeface="Arial"/>
              </a:rPr>
              <a:t>The 6 months KPI is 65% of the job starts who have reached the 3 months sustained employment, move forward and reach the 6 months sustained employment.</a:t>
            </a:r>
          </a:p>
          <a:p>
            <a:r>
              <a:rPr lang="en-US" dirty="0">
                <a:cs typeface="Arial"/>
              </a:rPr>
              <a:t>The bonus is triggered when the provider achieves over the 65% and up to a maximum of 85%.  This bonus will be calculated annually and paid at 3 points specified in the contract.</a:t>
            </a:r>
          </a:p>
          <a:p>
            <a:endParaRPr lang="en-US" dirty="0">
              <a:cs typeface="Arial"/>
            </a:endParaRPr>
          </a:p>
        </p:txBody>
      </p:sp>
      <p:sp>
        <p:nvSpPr>
          <p:cNvPr id="3" name="Title 2">
            <a:extLst>
              <a:ext uri="{FF2B5EF4-FFF2-40B4-BE49-F238E27FC236}">
                <a16:creationId xmlns:a16="http://schemas.microsoft.com/office/drawing/2014/main" id="{2439AE7E-B227-3BBE-C828-7742B3F04A37}"/>
              </a:ext>
            </a:extLst>
          </p:cNvPr>
          <p:cNvSpPr>
            <a:spLocks noGrp="1"/>
          </p:cNvSpPr>
          <p:nvPr>
            <p:ph type="title"/>
          </p:nvPr>
        </p:nvSpPr>
        <p:spPr>
          <a:xfrm>
            <a:off x="165788" y="1822343"/>
            <a:ext cx="8477468" cy="373895"/>
          </a:xfrm>
        </p:spPr>
        <p:txBody>
          <a:bodyPr/>
          <a:lstStyle/>
          <a:p>
            <a:r>
              <a:rPr lang="en-US" dirty="0"/>
              <a:t>CITB Proposal - Overachievement Bonus</a:t>
            </a:r>
          </a:p>
        </p:txBody>
      </p:sp>
    </p:spTree>
    <p:extLst>
      <p:ext uri="{BB962C8B-B14F-4D97-AF65-F5344CB8AC3E}">
        <p14:creationId xmlns:p14="http://schemas.microsoft.com/office/powerpoint/2010/main" val="262759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Description automatically generated">
            <a:extLst>
              <a:ext uri="{FF2B5EF4-FFF2-40B4-BE49-F238E27FC236}">
                <a16:creationId xmlns:a16="http://schemas.microsoft.com/office/drawing/2014/main" id="{A225517D-6312-434A-9B4E-19390BB392C2}"/>
              </a:ext>
            </a:extLst>
          </p:cNvPr>
          <p:cNvPicPr>
            <a:picLocks noChangeAspect="1"/>
          </p:cNvPicPr>
          <p:nvPr/>
        </p:nvPicPr>
        <p:blipFill>
          <a:blip r:embed="rId2">
            <a:alphaModFix amt="5000"/>
          </a:blip>
          <a:stretch>
            <a:fillRect/>
          </a:stretch>
        </p:blipFill>
        <p:spPr>
          <a:xfrm>
            <a:off x="-932511" y="306643"/>
            <a:ext cx="10511938" cy="4023259"/>
          </a:xfrm>
          <a:prstGeom prst="rect">
            <a:avLst/>
          </a:prstGeom>
        </p:spPr>
      </p:pic>
      <p:sp>
        <p:nvSpPr>
          <p:cNvPr id="3" name="Title 2">
            <a:extLst>
              <a:ext uri="{FF2B5EF4-FFF2-40B4-BE49-F238E27FC236}">
                <a16:creationId xmlns:a16="http://schemas.microsoft.com/office/drawing/2014/main" id="{502FB2AB-39C7-EA94-3D41-B1BF32ABF770}"/>
              </a:ext>
            </a:extLst>
          </p:cNvPr>
          <p:cNvSpPr>
            <a:spLocks noGrp="1"/>
          </p:cNvSpPr>
          <p:nvPr>
            <p:ph type="title"/>
          </p:nvPr>
        </p:nvSpPr>
        <p:spPr/>
        <p:txBody>
          <a:bodyPr/>
          <a:lstStyle/>
          <a:p>
            <a:r>
              <a:rPr lang="en-GB" dirty="0"/>
              <a:t>Timetable</a:t>
            </a:r>
          </a:p>
        </p:txBody>
      </p:sp>
      <p:graphicFrame>
        <p:nvGraphicFramePr>
          <p:cNvPr id="6" name="Table 5">
            <a:extLst>
              <a:ext uri="{FF2B5EF4-FFF2-40B4-BE49-F238E27FC236}">
                <a16:creationId xmlns:a16="http://schemas.microsoft.com/office/drawing/2014/main" id="{3B00E25F-783A-7247-DF20-C4124C374B1F}"/>
              </a:ext>
            </a:extLst>
          </p:cNvPr>
          <p:cNvGraphicFramePr>
            <a:graphicFrameLocks noGrp="1"/>
          </p:cNvGraphicFramePr>
          <p:nvPr>
            <p:extLst>
              <p:ext uri="{D42A27DB-BD31-4B8C-83A1-F6EECF244321}">
                <p14:modId xmlns:p14="http://schemas.microsoft.com/office/powerpoint/2010/main" val="3067564186"/>
              </p:ext>
            </p:extLst>
          </p:nvPr>
        </p:nvGraphicFramePr>
        <p:xfrm>
          <a:off x="1487715" y="1190170"/>
          <a:ext cx="5442854" cy="3229428"/>
        </p:xfrm>
        <a:graphic>
          <a:graphicData uri="http://schemas.openxmlformats.org/drawingml/2006/table">
            <a:tbl>
              <a:tblPr>
                <a:tableStyleId>{5C22544A-7EE6-4342-B048-85BDC9FD1C3A}</a:tableStyleId>
              </a:tblPr>
              <a:tblGrid>
                <a:gridCol w="3701852">
                  <a:extLst>
                    <a:ext uri="{9D8B030D-6E8A-4147-A177-3AD203B41FA5}">
                      <a16:colId xmlns:a16="http://schemas.microsoft.com/office/drawing/2014/main" val="3635927443"/>
                    </a:ext>
                  </a:extLst>
                </a:gridCol>
                <a:gridCol w="1741002">
                  <a:extLst>
                    <a:ext uri="{9D8B030D-6E8A-4147-A177-3AD203B41FA5}">
                      <a16:colId xmlns:a16="http://schemas.microsoft.com/office/drawing/2014/main" val="688775776"/>
                    </a:ext>
                  </a:extLst>
                </a:gridCol>
              </a:tblGrid>
              <a:tr h="408543">
                <a:tc>
                  <a:txBody>
                    <a:bodyPr/>
                    <a:lstStyle/>
                    <a:p>
                      <a:pPr algn="just" rtl="0" fontAlgn="base"/>
                      <a:r>
                        <a:rPr lang="en-GB" sz="1200" b="1">
                          <a:effectLst/>
                        </a:rPr>
                        <a:t>Event </a:t>
                      </a:r>
                      <a:r>
                        <a:rPr lang="en-GB" sz="1200" b="0">
                          <a:effectLst/>
                        </a:rPr>
                        <a:t> </a:t>
                      </a:r>
                      <a:endParaRPr lang="en-GB" sz="1400" b="0" i="0" dirty="0">
                        <a:effectLst/>
                      </a:endParaRPr>
                    </a:p>
                  </a:txBody>
                  <a:tcPr>
                    <a:solidFill>
                      <a:srgbClr val="00A5C0"/>
                    </a:solidFill>
                  </a:tcPr>
                </a:tc>
                <a:tc>
                  <a:txBody>
                    <a:bodyPr/>
                    <a:lstStyle/>
                    <a:p>
                      <a:pPr algn="just" rtl="0" fontAlgn="base"/>
                      <a:r>
                        <a:rPr lang="en-GB" sz="1200" b="1">
                          <a:effectLst/>
                        </a:rPr>
                        <a:t>Date</a:t>
                      </a:r>
                      <a:r>
                        <a:rPr lang="en-GB" sz="1200" b="0">
                          <a:effectLst/>
                        </a:rPr>
                        <a:t> </a:t>
                      </a:r>
                      <a:endParaRPr lang="en-GB" sz="1400" b="0" i="0" dirty="0">
                        <a:effectLst/>
                        <a:latin typeface="Arial"/>
                      </a:endParaRPr>
                    </a:p>
                  </a:txBody>
                  <a:tcPr>
                    <a:solidFill>
                      <a:srgbClr val="00A5C0"/>
                    </a:solidFill>
                  </a:tcPr>
                </a:tc>
                <a:extLst>
                  <a:ext uri="{0D108BD9-81ED-4DB2-BD59-A6C34878D82A}">
                    <a16:rowId xmlns:a16="http://schemas.microsoft.com/office/drawing/2014/main" val="1886491604"/>
                  </a:ext>
                </a:extLst>
              </a:tr>
              <a:tr h="350822">
                <a:tc>
                  <a:txBody>
                    <a:bodyPr/>
                    <a:lstStyle/>
                    <a:p>
                      <a:pPr algn="just" rtl="0" fontAlgn="base"/>
                      <a:r>
                        <a:rPr lang="en-GB" sz="1200" b="0">
                          <a:effectLst/>
                        </a:rPr>
                        <a:t>Webinar for tender launch </a:t>
                      </a:r>
                      <a:endParaRPr lang="en-GB" sz="1400" b="0" i="0" dirty="0">
                        <a:effectLst/>
                        <a:latin typeface="Arial"/>
                      </a:endParaRPr>
                    </a:p>
                  </a:txBody>
                  <a:tcPr/>
                </a:tc>
                <a:tc>
                  <a:txBody>
                    <a:bodyPr/>
                    <a:lstStyle/>
                    <a:p>
                      <a:pPr algn="just" rtl="0" fontAlgn="base"/>
                      <a:r>
                        <a:rPr lang="en-GB" sz="1200" b="0">
                          <a:effectLst/>
                        </a:rPr>
                        <a:t>7</a:t>
                      </a:r>
                      <a:r>
                        <a:rPr lang="en-GB" sz="900" b="0" baseline="30000">
                          <a:effectLst/>
                        </a:rPr>
                        <a:t>th</a:t>
                      </a:r>
                      <a:r>
                        <a:rPr lang="en-GB" sz="1200" b="0">
                          <a:effectLst/>
                        </a:rPr>
                        <a:t> June 2022 </a:t>
                      </a:r>
                      <a:endParaRPr lang="en-GB" sz="1400" b="0" i="0" dirty="0">
                        <a:effectLst/>
                        <a:latin typeface="Arial"/>
                      </a:endParaRPr>
                    </a:p>
                  </a:txBody>
                  <a:tcPr/>
                </a:tc>
                <a:extLst>
                  <a:ext uri="{0D108BD9-81ED-4DB2-BD59-A6C34878D82A}">
                    <a16:rowId xmlns:a16="http://schemas.microsoft.com/office/drawing/2014/main" val="3609665182"/>
                  </a:ext>
                </a:extLst>
              </a:tr>
              <a:tr h="361615">
                <a:tc>
                  <a:txBody>
                    <a:bodyPr/>
                    <a:lstStyle/>
                    <a:p>
                      <a:pPr algn="just" rtl="0" fontAlgn="base"/>
                      <a:r>
                        <a:rPr lang="en-GB" sz="1200" b="0">
                          <a:effectLst/>
                        </a:rPr>
                        <a:t>Issue of SQ and request for proposal </a:t>
                      </a:r>
                      <a:endParaRPr lang="en-GB" sz="1400" b="0" i="0" dirty="0">
                        <a:effectLst/>
                        <a:latin typeface="Arial"/>
                      </a:endParaRPr>
                    </a:p>
                  </a:txBody>
                  <a:tcPr/>
                </a:tc>
                <a:tc>
                  <a:txBody>
                    <a:bodyPr/>
                    <a:lstStyle/>
                    <a:p>
                      <a:pPr algn="just" rtl="0" fontAlgn="base"/>
                      <a:r>
                        <a:rPr lang="en-GB" sz="1200" b="0">
                          <a:effectLst/>
                        </a:rPr>
                        <a:t>16</a:t>
                      </a:r>
                      <a:r>
                        <a:rPr lang="en-GB" sz="900" b="0" baseline="30000">
                          <a:effectLst/>
                        </a:rPr>
                        <a:t>th</a:t>
                      </a:r>
                      <a:r>
                        <a:rPr lang="en-GB" sz="1200" b="0">
                          <a:effectLst/>
                        </a:rPr>
                        <a:t> June 2022 </a:t>
                      </a:r>
                      <a:endParaRPr lang="en-GB" sz="1400" b="0" i="0">
                        <a:effectLst/>
                        <a:latin typeface="Arial"/>
                      </a:endParaRPr>
                    </a:p>
                  </a:txBody>
                  <a:tcPr/>
                </a:tc>
                <a:extLst>
                  <a:ext uri="{0D108BD9-81ED-4DB2-BD59-A6C34878D82A}">
                    <a16:rowId xmlns:a16="http://schemas.microsoft.com/office/drawing/2014/main" val="1261919700"/>
                  </a:ext>
                </a:extLst>
              </a:tr>
              <a:tr h="377174">
                <a:tc>
                  <a:txBody>
                    <a:bodyPr/>
                    <a:lstStyle/>
                    <a:p>
                      <a:pPr algn="l" rtl="0" fontAlgn="base"/>
                      <a:r>
                        <a:rPr lang="en-GB" sz="1200" b="0">
                          <a:effectLst/>
                        </a:rPr>
                        <a:t>Deadline for receipt of clarification Requests </a:t>
                      </a:r>
                      <a:endParaRPr lang="en-GB" sz="1400" b="0" i="0" dirty="0">
                        <a:effectLst/>
                        <a:latin typeface="Arial"/>
                      </a:endParaRPr>
                    </a:p>
                  </a:txBody>
                  <a:tcPr/>
                </a:tc>
                <a:tc>
                  <a:txBody>
                    <a:bodyPr/>
                    <a:lstStyle/>
                    <a:p>
                      <a:pPr algn="just" rtl="0" fontAlgn="base"/>
                      <a:r>
                        <a:rPr lang="en-GB" sz="1200" b="0">
                          <a:effectLst/>
                        </a:rPr>
                        <a:t>1</a:t>
                      </a:r>
                      <a:r>
                        <a:rPr lang="en-GB" sz="900" b="0" baseline="30000">
                          <a:effectLst/>
                        </a:rPr>
                        <a:t>st</a:t>
                      </a:r>
                      <a:r>
                        <a:rPr lang="en-GB" sz="1200" b="0">
                          <a:effectLst/>
                        </a:rPr>
                        <a:t> July 2022 </a:t>
                      </a:r>
                      <a:endParaRPr lang="en-GB" sz="1400" b="0" i="0">
                        <a:effectLst/>
                        <a:latin typeface="Arial"/>
                      </a:endParaRPr>
                    </a:p>
                  </a:txBody>
                  <a:tcPr/>
                </a:tc>
                <a:extLst>
                  <a:ext uri="{0D108BD9-81ED-4DB2-BD59-A6C34878D82A}">
                    <a16:rowId xmlns:a16="http://schemas.microsoft.com/office/drawing/2014/main" val="4222744427"/>
                  </a:ext>
                </a:extLst>
              </a:tr>
              <a:tr h="350822">
                <a:tc>
                  <a:txBody>
                    <a:bodyPr/>
                    <a:lstStyle/>
                    <a:p>
                      <a:pPr algn="just" rtl="0" fontAlgn="base"/>
                      <a:r>
                        <a:rPr lang="en-GB" sz="1200" b="0">
                          <a:effectLst/>
                        </a:rPr>
                        <a:t>Tender submission deadline </a:t>
                      </a:r>
                      <a:endParaRPr lang="en-GB" sz="1400" b="0" i="0" dirty="0">
                        <a:effectLst/>
                        <a:latin typeface="Arial"/>
                      </a:endParaRPr>
                    </a:p>
                  </a:txBody>
                  <a:tcPr/>
                </a:tc>
                <a:tc>
                  <a:txBody>
                    <a:bodyPr/>
                    <a:lstStyle/>
                    <a:p>
                      <a:pPr algn="just" rtl="0" fontAlgn="base"/>
                      <a:r>
                        <a:rPr lang="en-GB" sz="1200" b="0">
                          <a:effectLst/>
                        </a:rPr>
                        <a:t>18 July 2022 </a:t>
                      </a:r>
                      <a:endParaRPr lang="en-GB" sz="1400" b="0" i="0">
                        <a:effectLst/>
                        <a:latin typeface="Arial"/>
                      </a:endParaRPr>
                    </a:p>
                  </a:txBody>
                  <a:tcPr/>
                </a:tc>
                <a:extLst>
                  <a:ext uri="{0D108BD9-81ED-4DB2-BD59-A6C34878D82A}">
                    <a16:rowId xmlns:a16="http://schemas.microsoft.com/office/drawing/2014/main" val="2848769817"/>
                  </a:ext>
                </a:extLst>
              </a:tr>
              <a:tr h="350822">
                <a:tc>
                  <a:txBody>
                    <a:bodyPr/>
                    <a:lstStyle/>
                    <a:p>
                      <a:pPr algn="just" rtl="0" fontAlgn="base"/>
                      <a:r>
                        <a:rPr lang="en-GB" sz="1200" b="0">
                          <a:effectLst/>
                        </a:rPr>
                        <a:t>Tender evaluation period </a:t>
                      </a:r>
                      <a:endParaRPr lang="en-GB" sz="1400" b="0" i="0" dirty="0">
                        <a:effectLst/>
                        <a:latin typeface="Arial"/>
                      </a:endParaRPr>
                    </a:p>
                  </a:txBody>
                  <a:tcPr/>
                </a:tc>
                <a:tc>
                  <a:txBody>
                    <a:bodyPr/>
                    <a:lstStyle/>
                    <a:p>
                      <a:pPr algn="just" rtl="0" fontAlgn="base"/>
                      <a:r>
                        <a:rPr lang="en-GB" sz="1200" b="0">
                          <a:effectLst/>
                        </a:rPr>
                        <a:t>2</a:t>
                      </a:r>
                      <a:r>
                        <a:rPr lang="en-GB" sz="900" b="0" baseline="30000">
                          <a:effectLst/>
                        </a:rPr>
                        <a:t>nd</a:t>
                      </a:r>
                      <a:r>
                        <a:rPr lang="en-GB" sz="1200" b="0">
                          <a:effectLst/>
                        </a:rPr>
                        <a:t> August 2022 </a:t>
                      </a:r>
                      <a:endParaRPr lang="en-GB" sz="1400" b="0" i="0">
                        <a:effectLst/>
                        <a:latin typeface="Arial"/>
                      </a:endParaRPr>
                    </a:p>
                  </a:txBody>
                  <a:tcPr/>
                </a:tc>
                <a:extLst>
                  <a:ext uri="{0D108BD9-81ED-4DB2-BD59-A6C34878D82A}">
                    <a16:rowId xmlns:a16="http://schemas.microsoft.com/office/drawing/2014/main" val="988979441"/>
                  </a:ext>
                </a:extLst>
              </a:tr>
              <a:tr h="379584">
                <a:tc>
                  <a:txBody>
                    <a:bodyPr/>
                    <a:lstStyle/>
                    <a:p>
                      <a:pPr algn="l" rtl="0" fontAlgn="base"/>
                      <a:r>
                        <a:rPr lang="en-GB" sz="1200" b="0">
                          <a:effectLst/>
                        </a:rPr>
                        <a:t>Contract award decision notified to all Tenderers </a:t>
                      </a:r>
                      <a:endParaRPr lang="en-GB" sz="1400" b="0" i="0" dirty="0">
                        <a:effectLst/>
                        <a:latin typeface="Arial"/>
                      </a:endParaRPr>
                    </a:p>
                  </a:txBody>
                  <a:tcPr/>
                </a:tc>
                <a:tc>
                  <a:txBody>
                    <a:bodyPr/>
                    <a:lstStyle/>
                    <a:p>
                      <a:pPr algn="just" rtl="0" fontAlgn="base"/>
                      <a:r>
                        <a:rPr lang="en-GB" sz="1200" b="0">
                          <a:effectLst/>
                        </a:rPr>
                        <a:t>8th August 2022 </a:t>
                      </a:r>
                      <a:endParaRPr lang="en-GB" sz="1400" b="0" i="0" dirty="0">
                        <a:effectLst/>
                        <a:latin typeface="Arial"/>
                      </a:endParaRPr>
                    </a:p>
                  </a:txBody>
                  <a:tcPr/>
                </a:tc>
                <a:extLst>
                  <a:ext uri="{0D108BD9-81ED-4DB2-BD59-A6C34878D82A}">
                    <a16:rowId xmlns:a16="http://schemas.microsoft.com/office/drawing/2014/main" val="2735656914"/>
                  </a:ext>
                </a:extLst>
              </a:tr>
              <a:tr h="350822">
                <a:tc>
                  <a:txBody>
                    <a:bodyPr/>
                    <a:lstStyle/>
                    <a:p>
                      <a:pPr algn="just" rtl="0" fontAlgn="base"/>
                      <a:r>
                        <a:rPr lang="en-GB" sz="1200" b="0">
                          <a:effectLst/>
                        </a:rPr>
                        <a:t>Expiry of standstill  </a:t>
                      </a:r>
                      <a:endParaRPr lang="en-GB" sz="1400" b="0" i="0" dirty="0">
                        <a:effectLst/>
                        <a:latin typeface="Arial"/>
                      </a:endParaRPr>
                    </a:p>
                  </a:txBody>
                  <a:tcPr/>
                </a:tc>
                <a:tc>
                  <a:txBody>
                    <a:bodyPr/>
                    <a:lstStyle/>
                    <a:p>
                      <a:pPr algn="just" rtl="0" fontAlgn="base"/>
                      <a:r>
                        <a:rPr lang="en-GB" sz="1200" b="0">
                          <a:effectLst/>
                        </a:rPr>
                        <a:t>19</a:t>
                      </a:r>
                      <a:r>
                        <a:rPr lang="en-GB" sz="900" b="0" baseline="30000">
                          <a:effectLst/>
                        </a:rPr>
                        <a:t>th</a:t>
                      </a:r>
                      <a:r>
                        <a:rPr lang="en-GB" sz="1200" b="0">
                          <a:effectLst/>
                        </a:rPr>
                        <a:t> August 2022 </a:t>
                      </a:r>
                      <a:endParaRPr lang="en-GB" sz="1400" b="0" i="0">
                        <a:effectLst/>
                        <a:latin typeface="Arial"/>
                      </a:endParaRPr>
                    </a:p>
                  </a:txBody>
                  <a:tcPr/>
                </a:tc>
                <a:extLst>
                  <a:ext uri="{0D108BD9-81ED-4DB2-BD59-A6C34878D82A}">
                    <a16:rowId xmlns:a16="http://schemas.microsoft.com/office/drawing/2014/main" val="345676034"/>
                  </a:ext>
                </a:extLst>
              </a:tr>
              <a:tr h="299224">
                <a:tc>
                  <a:txBody>
                    <a:bodyPr/>
                    <a:lstStyle/>
                    <a:p>
                      <a:pPr algn="just" rtl="0" fontAlgn="base"/>
                      <a:r>
                        <a:rPr lang="en-GB" sz="1200" b="0">
                          <a:effectLst/>
                        </a:rPr>
                        <a:t>Contract award  </a:t>
                      </a:r>
                      <a:endParaRPr lang="en-GB" sz="1400" b="0" i="0" dirty="0">
                        <a:effectLst/>
                        <a:latin typeface="Arial"/>
                      </a:endParaRPr>
                    </a:p>
                  </a:txBody>
                  <a:tcPr/>
                </a:tc>
                <a:tc>
                  <a:txBody>
                    <a:bodyPr/>
                    <a:lstStyle/>
                    <a:p>
                      <a:pPr algn="l" rtl="0" fontAlgn="base"/>
                      <a:r>
                        <a:rPr lang="en-GB" sz="1200" b="0">
                          <a:effectLst/>
                        </a:rPr>
                        <a:t>1st September 2022 </a:t>
                      </a:r>
                      <a:endParaRPr lang="en-GB" sz="1400" b="0" i="0" dirty="0">
                        <a:effectLst/>
                      </a:endParaRPr>
                    </a:p>
                  </a:txBody>
                  <a:tcPr/>
                </a:tc>
                <a:extLst>
                  <a:ext uri="{0D108BD9-81ED-4DB2-BD59-A6C34878D82A}">
                    <a16:rowId xmlns:a16="http://schemas.microsoft.com/office/drawing/2014/main" val="1654281465"/>
                  </a:ext>
                </a:extLst>
              </a:tr>
            </a:tbl>
          </a:graphicData>
        </a:graphic>
      </p:graphicFrame>
    </p:spTree>
    <p:extLst>
      <p:ext uri="{BB962C8B-B14F-4D97-AF65-F5344CB8AC3E}">
        <p14:creationId xmlns:p14="http://schemas.microsoft.com/office/powerpoint/2010/main" val="3347277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icon&#10;&#10;Description automatically generated">
            <a:extLst>
              <a:ext uri="{FF2B5EF4-FFF2-40B4-BE49-F238E27FC236}">
                <a16:creationId xmlns:a16="http://schemas.microsoft.com/office/drawing/2014/main" id="{48B92EFF-5203-4FA9-AE07-7B038A5B4D7A}"/>
              </a:ext>
            </a:extLst>
          </p:cNvPr>
          <p:cNvPicPr>
            <a:picLocks noChangeAspect="1"/>
          </p:cNvPicPr>
          <p:nvPr/>
        </p:nvPicPr>
        <p:blipFill>
          <a:blip r:embed="rId2">
            <a:alphaModFix amt="5000"/>
          </a:blip>
          <a:stretch>
            <a:fillRect/>
          </a:stretch>
        </p:blipFill>
        <p:spPr>
          <a:xfrm>
            <a:off x="-932511" y="306643"/>
            <a:ext cx="10511938" cy="4023259"/>
          </a:xfrm>
          <a:prstGeom prst="rect">
            <a:avLst/>
          </a:prstGeom>
        </p:spPr>
      </p:pic>
      <p:sp>
        <p:nvSpPr>
          <p:cNvPr id="3" name="Title 2">
            <a:extLst>
              <a:ext uri="{FF2B5EF4-FFF2-40B4-BE49-F238E27FC236}">
                <a16:creationId xmlns:a16="http://schemas.microsoft.com/office/drawing/2014/main" id="{372B154D-3697-DA6A-A552-99BB02A9A8A2}"/>
              </a:ext>
            </a:extLst>
          </p:cNvPr>
          <p:cNvSpPr>
            <a:spLocks noGrp="1"/>
          </p:cNvSpPr>
          <p:nvPr>
            <p:ph type="title"/>
          </p:nvPr>
        </p:nvSpPr>
        <p:spPr/>
        <p:txBody>
          <a:bodyPr/>
          <a:lstStyle/>
          <a:p>
            <a:r>
              <a:rPr lang="en-US" dirty="0"/>
              <a:t>Award Criteria</a:t>
            </a:r>
          </a:p>
        </p:txBody>
      </p:sp>
      <p:graphicFrame>
        <p:nvGraphicFramePr>
          <p:cNvPr id="4" name="Table 3">
            <a:extLst>
              <a:ext uri="{FF2B5EF4-FFF2-40B4-BE49-F238E27FC236}">
                <a16:creationId xmlns:a16="http://schemas.microsoft.com/office/drawing/2014/main" id="{990DB8B8-EA87-4F98-A60C-B0F233654021}"/>
              </a:ext>
            </a:extLst>
          </p:cNvPr>
          <p:cNvGraphicFramePr>
            <a:graphicFrameLocks noGrp="1"/>
          </p:cNvGraphicFramePr>
          <p:nvPr>
            <p:extLst>
              <p:ext uri="{D42A27DB-BD31-4B8C-83A1-F6EECF244321}">
                <p14:modId xmlns:p14="http://schemas.microsoft.com/office/powerpoint/2010/main" val="3995776517"/>
              </p:ext>
            </p:extLst>
          </p:nvPr>
        </p:nvGraphicFramePr>
        <p:xfrm>
          <a:off x="1335314" y="1113755"/>
          <a:ext cx="6081486" cy="3363455"/>
        </p:xfrm>
        <a:graphic>
          <a:graphicData uri="http://schemas.openxmlformats.org/drawingml/2006/table">
            <a:tbl>
              <a:tblPr firstRow="1" firstCol="1" bandRow="1">
                <a:tableStyleId>{5C22544A-7EE6-4342-B048-85BDC9FD1C3A}</a:tableStyleId>
              </a:tblPr>
              <a:tblGrid>
                <a:gridCol w="5351708">
                  <a:extLst>
                    <a:ext uri="{9D8B030D-6E8A-4147-A177-3AD203B41FA5}">
                      <a16:colId xmlns:a16="http://schemas.microsoft.com/office/drawing/2014/main" val="3360110854"/>
                    </a:ext>
                  </a:extLst>
                </a:gridCol>
                <a:gridCol w="729778">
                  <a:extLst>
                    <a:ext uri="{9D8B030D-6E8A-4147-A177-3AD203B41FA5}">
                      <a16:colId xmlns:a16="http://schemas.microsoft.com/office/drawing/2014/main" val="1333361809"/>
                    </a:ext>
                  </a:extLst>
                </a:gridCol>
              </a:tblGrid>
              <a:tr h="426098">
                <a:tc>
                  <a:txBody>
                    <a:bodyPr/>
                    <a:lstStyle/>
                    <a:p>
                      <a:pPr lvl="1" algn="l" fontAlgn="base">
                        <a:lnSpc>
                          <a:spcPct val="107000"/>
                        </a:lnSpc>
                        <a:spcAft>
                          <a:spcPts val="800"/>
                        </a:spcAft>
                      </a:pPr>
                      <a:r>
                        <a:rPr lang="en-GB" sz="1100">
                          <a:effectLst/>
                        </a:rPr>
                        <a:t>Scored Question Titles with Weightings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74053333"/>
                  </a:ext>
                </a:extLst>
              </a:tr>
              <a:tr h="426098">
                <a:tc>
                  <a:txBody>
                    <a:bodyPr/>
                    <a:lstStyle/>
                    <a:p>
                      <a:pPr lvl="1" algn="l" fontAlgn="base">
                        <a:lnSpc>
                          <a:spcPct val="107000"/>
                        </a:lnSpc>
                        <a:spcAft>
                          <a:spcPts val="800"/>
                        </a:spcAft>
                      </a:pPr>
                      <a:r>
                        <a:rPr lang="en-GB" sz="1100" dirty="0">
                          <a:effectLst/>
                        </a:rPr>
                        <a:t>Recruiting for success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dirty="0">
                          <a:effectLst/>
                        </a:rPr>
                        <a:t>25%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92238196"/>
                  </a:ext>
                </a:extLst>
              </a:tr>
              <a:tr h="426098">
                <a:tc>
                  <a:txBody>
                    <a:bodyPr/>
                    <a:lstStyle/>
                    <a:p>
                      <a:pPr lvl="1" algn="l" fontAlgn="base">
                        <a:lnSpc>
                          <a:spcPct val="107000"/>
                        </a:lnSpc>
                        <a:spcAft>
                          <a:spcPts val="800"/>
                        </a:spcAft>
                      </a:pPr>
                      <a:r>
                        <a:rPr lang="en-GB" sz="1100">
                          <a:effectLst/>
                        </a:rPr>
                        <a:t>Quality and support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dirty="0">
                          <a:effectLst/>
                        </a:rPr>
                        <a:t>25%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67789402"/>
                  </a:ext>
                </a:extLst>
              </a:tr>
              <a:tr h="380769">
                <a:tc>
                  <a:txBody>
                    <a:bodyPr/>
                    <a:lstStyle/>
                    <a:p>
                      <a:pPr lvl="1" algn="l" fontAlgn="base">
                        <a:lnSpc>
                          <a:spcPct val="107000"/>
                        </a:lnSpc>
                        <a:spcAft>
                          <a:spcPts val="800"/>
                        </a:spcAft>
                      </a:pPr>
                      <a:r>
                        <a:rPr lang="en-GB" sz="1100">
                          <a:effectLst/>
                        </a:rPr>
                        <a:t>Working with employers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dirty="0">
                          <a:effectLst/>
                        </a:rPr>
                        <a:t>25%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16303125"/>
                  </a:ext>
                </a:extLst>
              </a:tr>
              <a:tr h="426098">
                <a:tc>
                  <a:txBody>
                    <a:bodyPr/>
                    <a:lstStyle/>
                    <a:p>
                      <a:pPr lvl="1" algn="l" fontAlgn="base">
                        <a:lnSpc>
                          <a:spcPct val="107000"/>
                        </a:lnSpc>
                        <a:spcAft>
                          <a:spcPts val="800"/>
                        </a:spcAft>
                      </a:pPr>
                      <a:r>
                        <a:rPr lang="en-GB" sz="1100" dirty="0">
                          <a:effectLst/>
                        </a:rPr>
                        <a:t>Profile of outputs with cost breakdown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a:effectLst/>
                        </a:rPr>
                        <a:t>10%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64585396"/>
                  </a:ext>
                </a:extLst>
              </a:tr>
              <a:tr h="426098">
                <a:tc>
                  <a:txBody>
                    <a:bodyPr/>
                    <a:lstStyle/>
                    <a:p>
                      <a:pPr lvl="1" algn="l" fontAlgn="base">
                        <a:lnSpc>
                          <a:spcPct val="107000"/>
                        </a:lnSpc>
                        <a:spcAft>
                          <a:spcPts val="800"/>
                        </a:spcAft>
                      </a:pPr>
                      <a:r>
                        <a:rPr lang="en-GB" sz="1100" dirty="0">
                          <a:effectLst/>
                        </a:rPr>
                        <a:t>Data reporting and project management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a:effectLst/>
                        </a:rPr>
                        <a:t>10%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42038571"/>
                  </a:ext>
                </a:extLst>
              </a:tr>
              <a:tr h="426098">
                <a:tc>
                  <a:txBody>
                    <a:bodyPr/>
                    <a:lstStyle/>
                    <a:p>
                      <a:pPr lvl="1" algn="l" fontAlgn="base">
                        <a:lnSpc>
                          <a:spcPct val="107000"/>
                        </a:lnSpc>
                        <a:spcAft>
                          <a:spcPts val="800"/>
                        </a:spcAft>
                      </a:pPr>
                      <a:r>
                        <a:rPr lang="en-GB" sz="1100" dirty="0">
                          <a:effectLst/>
                        </a:rPr>
                        <a:t>Sustainability and social value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a:effectLst/>
                        </a:rPr>
                        <a:t>5%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883576"/>
                  </a:ext>
                </a:extLst>
              </a:tr>
              <a:tr h="426098">
                <a:tc>
                  <a:txBody>
                    <a:bodyPr/>
                    <a:lstStyle/>
                    <a:p>
                      <a:pPr lvl="1" algn="l" fontAlgn="base">
                        <a:lnSpc>
                          <a:spcPct val="107000"/>
                        </a:lnSpc>
                        <a:spcAft>
                          <a:spcPts val="800"/>
                        </a:spcAft>
                      </a:pPr>
                      <a:r>
                        <a:rPr lang="en-GB" sz="1100" dirty="0">
                          <a:effectLst/>
                        </a:rPr>
                        <a:t>Total scored on Quality and Technical Ability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fontAlgn="base">
                        <a:lnSpc>
                          <a:spcPct val="107000"/>
                        </a:lnSpc>
                        <a:spcAft>
                          <a:spcPts val="800"/>
                        </a:spcAft>
                      </a:pPr>
                      <a:r>
                        <a:rPr lang="en-GB" sz="1000" dirty="0">
                          <a:effectLst/>
                        </a:rPr>
                        <a:t>100%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2624035"/>
                  </a:ext>
                </a:extLst>
              </a:tr>
            </a:tbl>
          </a:graphicData>
        </a:graphic>
      </p:graphicFrame>
    </p:spTree>
    <p:extLst>
      <p:ext uri="{BB962C8B-B14F-4D97-AF65-F5344CB8AC3E}">
        <p14:creationId xmlns:p14="http://schemas.microsoft.com/office/powerpoint/2010/main" val="1202880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95278" y="1053701"/>
            <a:ext cx="8585585" cy="3727847"/>
          </a:xfrm>
        </p:spPr>
        <p:txBody>
          <a:bodyPr/>
          <a:lstStyle/>
          <a:p>
            <a:pPr>
              <a:buFont typeface="Arial" panose="020B0604020202020204" pitchFamily="34" charset="0"/>
              <a:buChar char="•"/>
            </a:pPr>
            <a:r>
              <a:rPr lang="en-GB" dirty="0">
                <a:hlinkClick r:id="rId2"/>
              </a:rPr>
              <a:t>Procurement, Contract &amp; Tender Management - Delta </a:t>
            </a:r>
            <a:r>
              <a:rPr lang="en-GB" dirty="0" err="1">
                <a:hlinkClick r:id="rId2"/>
              </a:rPr>
              <a:t>eSourcing</a:t>
            </a:r>
            <a:r>
              <a:rPr lang="en-GB" dirty="0">
                <a:hlinkClick r:id="rId2"/>
              </a:rPr>
              <a:t> (delta-esourcing.com)</a:t>
            </a:r>
            <a:endParaRPr lang="en-GB" dirty="0"/>
          </a:p>
          <a:p>
            <a:pPr>
              <a:buFont typeface="Arial" panose="020B0604020202020204" pitchFamily="34" charset="0"/>
              <a:buChar char="•"/>
            </a:pPr>
            <a:endParaRPr lang="en-US" sz="1800" dirty="0"/>
          </a:p>
        </p:txBody>
      </p:sp>
      <p:sp>
        <p:nvSpPr>
          <p:cNvPr id="5" name="Title 4"/>
          <p:cNvSpPr>
            <a:spLocks noGrp="1"/>
          </p:cNvSpPr>
          <p:nvPr>
            <p:ph type="title"/>
          </p:nvPr>
        </p:nvSpPr>
        <p:spPr/>
        <p:txBody>
          <a:bodyPr/>
          <a:lstStyle/>
          <a:p>
            <a:r>
              <a:rPr lang="en-US" sz="2400" dirty="0"/>
              <a:t>Delta – Creating an account</a:t>
            </a:r>
          </a:p>
        </p:txBody>
      </p:sp>
      <p:pic>
        <p:nvPicPr>
          <p:cNvPr id="3" name="Picture 2">
            <a:extLst>
              <a:ext uri="{FF2B5EF4-FFF2-40B4-BE49-F238E27FC236}">
                <a16:creationId xmlns:a16="http://schemas.microsoft.com/office/drawing/2014/main" id="{077C7EB9-BD32-48E5-A93A-6365C7C2F893}"/>
              </a:ext>
            </a:extLst>
          </p:cNvPr>
          <p:cNvPicPr>
            <a:picLocks noChangeAspect="1"/>
          </p:cNvPicPr>
          <p:nvPr/>
        </p:nvPicPr>
        <p:blipFill>
          <a:blip r:embed="rId3"/>
          <a:stretch>
            <a:fillRect/>
          </a:stretch>
        </p:blipFill>
        <p:spPr>
          <a:xfrm>
            <a:off x="1812342" y="2007135"/>
            <a:ext cx="6825531" cy="2610905"/>
          </a:xfrm>
          <a:prstGeom prst="rect">
            <a:avLst/>
          </a:prstGeom>
        </p:spPr>
      </p:pic>
      <p:sp>
        <p:nvSpPr>
          <p:cNvPr id="4" name="Oval 3">
            <a:extLst>
              <a:ext uri="{FF2B5EF4-FFF2-40B4-BE49-F238E27FC236}">
                <a16:creationId xmlns:a16="http://schemas.microsoft.com/office/drawing/2014/main" id="{D6E2F511-691F-4A4B-857A-27EE0DD888CB}"/>
              </a:ext>
            </a:extLst>
          </p:cNvPr>
          <p:cNvSpPr/>
          <p:nvPr/>
        </p:nvSpPr>
        <p:spPr>
          <a:xfrm>
            <a:off x="5120229" y="4039139"/>
            <a:ext cx="1417203" cy="525154"/>
          </a:xfrm>
          <a:prstGeom prst="ellipse">
            <a:avLst/>
          </a:prstGeom>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627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013996-08E5-4ABD-8B35-06076337EEDB}"/>
              </a:ext>
            </a:extLst>
          </p:cNvPr>
          <p:cNvPicPr>
            <a:picLocks noChangeAspect="1"/>
          </p:cNvPicPr>
          <p:nvPr/>
        </p:nvPicPr>
        <p:blipFill>
          <a:blip r:embed="rId2"/>
          <a:stretch>
            <a:fillRect/>
          </a:stretch>
        </p:blipFill>
        <p:spPr>
          <a:xfrm>
            <a:off x="2248306" y="939653"/>
            <a:ext cx="4762721" cy="3679755"/>
          </a:xfrm>
          <a:prstGeom prst="rect">
            <a:avLst/>
          </a:prstGeom>
        </p:spPr>
      </p:pic>
      <p:sp>
        <p:nvSpPr>
          <p:cNvPr id="5" name="Oval 4">
            <a:extLst>
              <a:ext uri="{FF2B5EF4-FFF2-40B4-BE49-F238E27FC236}">
                <a16:creationId xmlns:a16="http://schemas.microsoft.com/office/drawing/2014/main" id="{232FB90B-6561-427E-813F-3B7DA3899769}"/>
              </a:ext>
            </a:extLst>
          </p:cNvPr>
          <p:cNvSpPr/>
          <p:nvPr/>
        </p:nvSpPr>
        <p:spPr>
          <a:xfrm>
            <a:off x="6098461" y="933075"/>
            <a:ext cx="480224" cy="251028"/>
          </a:xfrm>
          <a:prstGeom prst="ellipse">
            <a:avLst/>
          </a:prstGeom>
          <a:noFill/>
          <a:ln>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25CDBC27-A532-44E5-BBFB-67604B4B450D}"/>
              </a:ext>
            </a:extLst>
          </p:cNvPr>
          <p:cNvSpPr txBox="1"/>
          <p:nvPr/>
        </p:nvSpPr>
        <p:spPr>
          <a:xfrm>
            <a:off x="7333423" y="1661287"/>
            <a:ext cx="1460355" cy="523220"/>
          </a:xfrm>
          <a:prstGeom prst="rect">
            <a:avLst/>
          </a:prstGeom>
          <a:noFill/>
          <a:ln w="12700">
            <a:solidFill>
              <a:schemeClr val="accent2">
                <a:lumMod val="60000"/>
                <a:lumOff val="40000"/>
              </a:schemeClr>
            </a:solidFill>
          </a:ln>
        </p:spPr>
        <p:txBody>
          <a:bodyPr wrap="square" rtlCol="0">
            <a:spAutoFit/>
          </a:bodyPr>
          <a:lstStyle/>
          <a:p>
            <a:r>
              <a:rPr lang="en-GB" sz="1400" dirty="0"/>
              <a:t>Register for an account</a:t>
            </a:r>
          </a:p>
        </p:txBody>
      </p:sp>
      <p:cxnSp>
        <p:nvCxnSpPr>
          <p:cNvPr id="10" name="Straight Arrow Connector 9">
            <a:extLst>
              <a:ext uri="{FF2B5EF4-FFF2-40B4-BE49-F238E27FC236}">
                <a16:creationId xmlns:a16="http://schemas.microsoft.com/office/drawing/2014/main" id="{80D4ED12-F7A6-4563-8F4C-9EBA93C024A8}"/>
              </a:ext>
            </a:extLst>
          </p:cNvPr>
          <p:cNvCxnSpPr>
            <a:cxnSpLocks/>
            <a:stCxn id="6" idx="0"/>
            <a:endCxn id="5" idx="5"/>
          </p:cNvCxnSpPr>
          <p:nvPr/>
        </p:nvCxnSpPr>
        <p:spPr>
          <a:xfrm flipH="1" flipV="1">
            <a:off x="6508358" y="1147341"/>
            <a:ext cx="1555243" cy="513946"/>
          </a:xfrm>
          <a:prstGeom prst="straightConnector1">
            <a:avLst/>
          </a:prstGeom>
          <a:ln>
            <a:solidFill>
              <a:schemeClr val="accent2">
                <a:lumMod val="60000"/>
                <a:lumOff val="40000"/>
              </a:schemeClr>
            </a:solidFill>
            <a:tailEnd type="triangle"/>
          </a:ln>
        </p:spPr>
        <p:style>
          <a:lnRef idx="2">
            <a:schemeClr val="accent2"/>
          </a:lnRef>
          <a:fillRef idx="0">
            <a:schemeClr val="accent2"/>
          </a:fillRef>
          <a:effectRef idx="1">
            <a:schemeClr val="accent2"/>
          </a:effectRef>
          <a:fontRef idx="minor">
            <a:schemeClr val="tx1"/>
          </a:fontRef>
        </p:style>
      </p:cxnSp>
      <p:sp>
        <p:nvSpPr>
          <p:cNvPr id="11" name="Title 4">
            <a:extLst>
              <a:ext uri="{FF2B5EF4-FFF2-40B4-BE49-F238E27FC236}">
                <a16:creationId xmlns:a16="http://schemas.microsoft.com/office/drawing/2014/main" id="{F8CFE588-02CE-478D-8424-7115E9038519}"/>
              </a:ext>
            </a:extLst>
          </p:cNvPr>
          <p:cNvSpPr txBox="1">
            <a:spLocks/>
          </p:cNvSpPr>
          <p:nvPr/>
        </p:nvSpPr>
        <p:spPr>
          <a:xfrm>
            <a:off x="295099" y="361952"/>
            <a:ext cx="8466314" cy="37389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dirty="0">
                <a:solidFill>
                  <a:schemeClr val="accent2"/>
                </a:solidFill>
              </a:rPr>
              <a:t>Delta – Creating an account</a:t>
            </a:r>
          </a:p>
        </p:txBody>
      </p:sp>
    </p:spTree>
    <p:extLst>
      <p:ext uri="{BB962C8B-B14F-4D97-AF65-F5344CB8AC3E}">
        <p14:creationId xmlns:p14="http://schemas.microsoft.com/office/powerpoint/2010/main" val="994703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F8CFE588-02CE-478D-8424-7115E9038519}"/>
              </a:ext>
            </a:extLst>
          </p:cNvPr>
          <p:cNvSpPr txBox="1">
            <a:spLocks/>
          </p:cNvSpPr>
          <p:nvPr/>
        </p:nvSpPr>
        <p:spPr>
          <a:xfrm>
            <a:off x="295099" y="361952"/>
            <a:ext cx="8466314" cy="37389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dirty="0">
                <a:solidFill>
                  <a:schemeClr val="accent2"/>
                </a:solidFill>
              </a:rPr>
              <a:t>Delta</a:t>
            </a:r>
          </a:p>
        </p:txBody>
      </p:sp>
      <p:sp>
        <p:nvSpPr>
          <p:cNvPr id="2" name="TextBox 1">
            <a:extLst>
              <a:ext uri="{FF2B5EF4-FFF2-40B4-BE49-F238E27FC236}">
                <a16:creationId xmlns:a16="http://schemas.microsoft.com/office/drawing/2014/main" id="{1201FE5E-2447-4BF3-9B96-502B00FB0607}"/>
              </a:ext>
            </a:extLst>
          </p:cNvPr>
          <p:cNvSpPr txBox="1"/>
          <p:nvPr/>
        </p:nvSpPr>
        <p:spPr>
          <a:xfrm>
            <a:off x="1146047" y="1807028"/>
            <a:ext cx="6569684" cy="954107"/>
          </a:xfrm>
          <a:prstGeom prst="rect">
            <a:avLst/>
          </a:prstGeom>
          <a:noFill/>
        </p:spPr>
        <p:txBody>
          <a:bodyPr wrap="none" rtlCol="0">
            <a:spAutoFit/>
          </a:bodyPr>
          <a:lstStyle/>
          <a:p>
            <a:pPr algn="ctr"/>
            <a:r>
              <a:rPr lang="en-US" dirty="0">
                <a:solidFill>
                  <a:schemeClr val="accent2"/>
                </a:solidFill>
              </a:rPr>
              <a:t>Delta access code: </a:t>
            </a:r>
          </a:p>
          <a:p>
            <a:pPr algn="ctr"/>
            <a:endParaRPr lang="en-US" dirty="0">
              <a:solidFill>
                <a:schemeClr val="accent2"/>
              </a:solidFill>
            </a:endParaRPr>
          </a:p>
          <a:p>
            <a:pPr algn="ctr"/>
            <a:r>
              <a:rPr lang="en-GB" sz="2000" b="0" i="0" dirty="0">
                <a:solidFill>
                  <a:srgbClr val="252525"/>
                </a:solidFill>
                <a:effectLst/>
                <a:latin typeface="Arial" panose="020B0604020202020204" pitchFamily="34" charset="0"/>
                <a:hlinkClick r:id="rId2"/>
              </a:rPr>
              <a:t>https://www.delta-esourcing.com/respond/B2H2B4R8NT</a:t>
            </a:r>
            <a:endParaRPr lang="en-GB" sz="2000" dirty="0"/>
          </a:p>
        </p:txBody>
      </p:sp>
      <p:pic>
        <p:nvPicPr>
          <p:cNvPr id="8" name="Picture 2" descr="See the source image">
            <a:extLst>
              <a:ext uri="{FF2B5EF4-FFF2-40B4-BE49-F238E27FC236}">
                <a16:creationId xmlns:a16="http://schemas.microsoft.com/office/drawing/2014/main" id="{8F91739A-3453-4254-9A1E-2A1D9FCA5BA3}"/>
              </a:ext>
            </a:extLst>
          </p:cNvPr>
          <p:cNvPicPr>
            <a:picLocks noChangeAspect="1" noChangeArrowheads="1"/>
          </p:cNvPicPr>
          <p:nvPr/>
        </p:nvPicPr>
        <p:blipFill>
          <a:blip r:embed="rId3">
            <a:alphaModFix amt="5000"/>
            <a:extLst>
              <a:ext uri="{28A0092B-C50C-407E-A947-70E740481C1C}">
                <a14:useLocalDpi xmlns:a14="http://schemas.microsoft.com/office/drawing/2010/main" val="0"/>
              </a:ext>
            </a:extLst>
          </a:blip>
          <a:srcRect/>
          <a:stretch>
            <a:fillRect/>
          </a:stretch>
        </p:blipFill>
        <p:spPr bwMode="auto">
          <a:xfrm>
            <a:off x="0" y="1323294"/>
            <a:ext cx="9143997"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62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F8CFE588-02CE-478D-8424-7115E9038519}"/>
              </a:ext>
            </a:extLst>
          </p:cNvPr>
          <p:cNvSpPr txBox="1">
            <a:spLocks/>
          </p:cNvSpPr>
          <p:nvPr/>
        </p:nvSpPr>
        <p:spPr>
          <a:xfrm>
            <a:off x="295099" y="361952"/>
            <a:ext cx="8466314" cy="373895"/>
          </a:xfrm>
          <a:prstGeom prst="rect">
            <a:avLst/>
          </a:prstGeom>
        </p:spPr>
        <p:txBody>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r>
              <a:rPr lang="en-US" dirty="0">
                <a:solidFill>
                  <a:schemeClr val="accent2"/>
                </a:solidFill>
              </a:rPr>
              <a:t>Supplier Help – Delta</a:t>
            </a:r>
          </a:p>
        </p:txBody>
      </p:sp>
      <p:sp>
        <p:nvSpPr>
          <p:cNvPr id="6" name="TextBox 5">
            <a:extLst>
              <a:ext uri="{FF2B5EF4-FFF2-40B4-BE49-F238E27FC236}">
                <a16:creationId xmlns:a16="http://schemas.microsoft.com/office/drawing/2014/main" id="{F699C5F2-83CE-4F35-894D-D16C477AAE64}"/>
              </a:ext>
            </a:extLst>
          </p:cNvPr>
          <p:cNvSpPr txBox="1"/>
          <p:nvPr/>
        </p:nvSpPr>
        <p:spPr>
          <a:xfrm>
            <a:off x="266179" y="1113176"/>
            <a:ext cx="7694479" cy="3323987"/>
          </a:xfrm>
          <a:prstGeom prst="rect">
            <a:avLst/>
          </a:prstGeom>
          <a:noFill/>
        </p:spPr>
        <p:txBody>
          <a:bodyPr wrap="square">
            <a:spAutoFit/>
          </a:bodyPr>
          <a:lstStyle/>
          <a:p>
            <a:r>
              <a:rPr lang="en-GB" sz="1400" dirty="0">
                <a:latin typeface="Arial" panose="020B0604020202020204" pitchFamily="34" charset="0"/>
              </a:rPr>
              <a:t>Delta chat facility &amp; helpdesk: 0800 923 9236</a:t>
            </a:r>
            <a:endParaRPr lang="en-GB" sz="1400" b="0" i="0" dirty="0">
              <a:effectLst/>
              <a:latin typeface="Arial" panose="020B0604020202020204" pitchFamily="34" charset="0"/>
            </a:endParaRPr>
          </a:p>
          <a:p>
            <a:endParaRPr lang="en-GB" sz="1400" b="0" i="0" dirty="0">
              <a:effectLst/>
              <a:latin typeface="Arial" panose="020B0604020202020204" pitchFamily="34" charset="0"/>
            </a:endParaRPr>
          </a:p>
          <a:p>
            <a:r>
              <a:rPr lang="en-GB" sz="1400" b="0" i="0" dirty="0">
                <a:effectLst/>
                <a:latin typeface="Arial" panose="020B0604020202020204" pitchFamily="34" charset="0"/>
              </a:rPr>
              <a:t>Creating a supplier account: </a:t>
            </a:r>
            <a:r>
              <a:rPr lang="en-GB" sz="1400" b="0" i="0" dirty="0">
                <a:effectLst/>
                <a:latin typeface="Arial" panose="020B0604020202020204" pitchFamily="34" charset="0"/>
                <a:hlinkClick r:id="rId3"/>
              </a:rPr>
              <a:t>https://vimeo.com/412662259/00c7da05e0</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Accessing a tender via invitation: </a:t>
            </a:r>
            <a:r>
              <a:rPr lang="en-GB" sz="1400" b="0" i="0" dirty="0">
                <a:effectLst/>
                <a:latin typeface="Arial" panose="020B0604020202020204" pitchFamily="34" charset="0"/>
                <a:hlinkClick r:id="rId4"/>
              </a:rPr>
              <a:t>https://vimeo.com/412662332/81e77b85ab</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Responding to a tender, Stage one, two and three: </a:t>
            </a:r>
            <a:r>
              <a:rPr lang="en-GB" sz="1400" b="0" i="0" dirty="0">
                <a:effectLst/>
                <a:latin typeface="Arial" panose="020B0604020202020204" pitchFamily="34" charset="0"/>
                <a:hlinkClick r:id="rId5"/>
              </a:rPr>
              <a:t>https://vimeo.com/412662073/e87c9427b2</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Message centre: </a:t>
            </a:r>
            <a:r>
              <a:rPr lang="en-GB" sz="1400" b="0" i="0" dirty="0">
                <a:effectLst/>
                <a:latin typeface="Arial" panose="020B0604020202020204" pitchFamily="34" charset="0"/>
                <a:hlinkClick r:id="rId6"/>
              </a:rPr>
              <a:t>https://vimeo.com/412662458/e55a8b508e</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Supplier profile: </a:t>
            </a:r>
            <a:r>
              <a:rPr lang="en-GB" sz="1400" b="0" i="0" dirty="0">
                <a:effectLst/>
                <a:latin typeface="Arial" panose="020B0604020202020204" pitchFamily="34" charset="0"/>
                <a:hlinkClick r:id="rId7"/>
              </a:rPr>
              <a:t>https://vimeo.com/412662173/bd3315754b</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Inviting new users: </a:t>
            </a:r>
            <a:r>
              <a:rPr lang="en-GB" sz="1400" b="0" i="0" dirty="0">
                <a:effectLst/>
                <a:latin typeface="Arial" panose="020B0604020202020204" pitchFamily="34" charset="0"/>
                <a:hlinkClick r:id="rId8"/>
              </a:rPr>
              <a:t>https://vimeo.com/412662411/60461f5adb</a:t>
            </a:r>
            <a:r>
              <a:rPr lang="en-GB" sz="1400" b="0" i="0" dirty="0">
                <a:effectLst/>
                <a:latin typeface="Arial" panose="020B0604020202020204" pitchFamily="34" charset="0"/>
              </a:rPr>
              <a:t>  </a:t>
            </a:r>
          </a:p>
          <a:p>
            <a:endParaRPr lang="en-GB" sz="1400" b="0" i="0" dirty="0">
              <a:effectLst/>
              <a:latin typeface="Arial" panose="020B0604020202020204" pitchFamily="34" charset="0"/>
            </a:endParaRPr>
          </a:p>
          <a:p>
            <a:r>
              <a:rPr lang="en-GB" sz="1400" b="0" i="0" dirty="0">
                <a:effectLst/>
                <a:latin typeface="Arial" panose="020B0604020202020204" pitchFamily="34" charset="0"/>
              </a:rPr>
              <a:t>Changing email and password: </a:t>
            </a:r>
            <a:r>
              <a:rPr lang="en-GB" sz="1400" b="0" i="0" dirty="0">
                <a:effectLst/>
                <a:latin typeface="Arial" panose="020B0604020202020204" pitchFamily="34" charset="0"/>
                <a:hlinkClick r:id="rId9"/>
              </a:rPr>
              <a:t>https://vimeo.com/412662374/57a66ac134</a:t>
            </a:r>
            <a:r>
              <a:rPr lang="en-GB" sz="1400" b="0" i="0" dirty="0">
                <a:effectLst/>
                <a:latin typeface="Arial" panose="020B0604020202020204" pitchFamily="34" charset="0"/>
              </a:rPr>
              <a:t>  </a:t>
            </a:r>
            <a:endParaRPr lang="en-GB" sz="1400" dirty="0"/>
          </a:p>
        </p:txBody>
      </p:sp>
      <p:pic>
        <p:nvPicPr>
          <p:cNvPr id="5" name="Picture 4" descr="A picture containing text, vector graphics&#10;&#10;Description automatically generated">
            <a:extLst>
              <a:ext uri="{FF2B5EF4-FFF2-40B4-BE49-F238E27FC236}">
                <a16:creationId xmlns:a16="http://schemas.microsoft.com/office/drawing/2014/main" id="{A89DE924-AF9C-448C-8682-7E8A401AD0B0}"/>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6892147" y="0"/>
            <a:ext cx="1921096" cy="1894114"/>
          </a:xfrm>
          <a:prstGeom prst="rect">
            <a:avLst/>
          </a:prstGeom>
        </p:spPr>
      </p:pic>
      <p:pic>
        <p:nvPicPr>
          <p:cNvPr id="7" name="Picture 2" descr="See the source image">
            <a:extLst>
              <a:ext uri="{FF2B5EF4-FFF2-40B4-BE49-F238E27FC236}">
                <a16:creationId xmlns:a16="http://schemas.microsoft.com/office/drawing/2014/main" id="{2E0090FB-BB28-4FAA-A1BC-6AC1E35A66D5}"/>
              </a:ext>
            </a:extLst>
          </p:cNvPr>
          <p:cNvPicPr>
            <a:picLocks noChangeAspect="1" noChangeArrowheads="1"/>
          </p:cNvPicPr>
          <p:nvPr/>
        </p:nvPicPr>
        <p:blipFill>
          <a:blip r:embed="rId12">
            <a:alphaModFix amt="5000"/>
            <a:extLst>
              <a:ext uri="{28A0092B-C50C-407E-A947-70E740481C1C}">
                <a14:useLocalDpi xmlns:a14="http://schemas.microsoft.com/office/drawing/2010/main" val="0"/>
              </a:ext>
            </a:extLst>
          </a:blip>
          <a:srcRect/>
          <a:stretch>
            <a:fillRect/>
          </a:stretch>
        </p:blipFill>
        <p:spPr bwMode="auto">
          <a:xfrm>
            <a:off x="3" y="1"/>
            <a:ext cx="9143997" cy="5143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780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balloons&#10;&#10;Description automatically generated with medium confidence">
            <a:extLst>
              <a:ext uri="{FF2B5EF4-FFF2-40B4-BE49-F238E27FC236}">
                <a16:creationId xmlns:a16="http://schemas.microsoft.com/office/drawing/2014/main" id="{7586A580-80ED-4945-A393-6444F6D78D6D}"/>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t="12578" b="12578"/>
          <a:stretch>
            <a:fillRect/>
          </a:stretch>
        </p:blipFill>
        <p:spPr>
          <a:xfrm>
            <a:off x="297542" y="430936"/>
            <a:ext cx="8280400" cy="4131920"/>
          </a:xfrm>
        </p:spPr>
      </p:pic>
      <p:sp>
        <p:nvSpPr>
          <p:cNvPr id="15" name="Title 5">
            <a:extLst>
              <a:ext uri="{FF2B5EF4-FFF2-40B4-BE49-F238E27FC236}">
                <a16:creationId xmlns:a16="http://schemas.microsoft.com/office/drawing/2014/main" id="{5E20CDB5-F3FE-4017-A487-954C216FC103}"/>
              </a:ext>
            </a:extLst>
          </p:cNvPr>
          <p:cNvSpPr txBox="1">
            <a:spLocks/>
          </p:cNvSpPr>
          <p:nvPr/>
        </p:nvSpPr>
        <p:spPr>
          <a:xfrm>
            <a:off x="140619" y="153204"/>
            <a:ext cx="2479210" cy="373895"/>
          </a:xfrm>
          <a:prstGeom prst="rect">
            <a:avLst/>
          </a:prstGeom>
          <a:ln w="12700">
            <a:solidFill>
              <a:schemeClr val="accent1"/>
            </a:solidFill>
          </a:ln>
        </p:spPr>
        <p:txBody>
          <a:bodyPr/>
          <a:lstStyle>
            <a:lvl1pPr algn="l" defTabSz="914377" rtl="0" eaLnBrk="1" latinLnBrk="0" hangingPunct="1">
              <a:lnSpc>
                <a:spcPct val="90000"/>
              </a:lnSpc>
              <a:spcBef>
                <a:spcPct val="0"/>
              </a:spcBef>
              <a:buNone/>
              <a:defRPr sz="2400" kern="1200">
                <a:solidFill>
                  <a:schemeClr val="tx1"/>
                </a:solidFill>
                <a:latin typeface="+mj-lt"/>
                <a:ea typeface="+mj-ea"/>
                <a:cs typeface="+mj-cs"/>
              </a:defRPr>
            </a:lvl1pPr>
          </a:lstStyle>
          <a:p>
            <a:r>
              <a:rPr lang="en-GB" dirty="0">
                <a:solidFill>
                  <a:srgbClr val="B1006E"/>
                </a:solidFill>
              </a:rPr>
              <a:t>Any questions?</a:t>
            </a:r>
          </a:p>
        </p:txBody>
      </p:sp>
    </p:spTree>
    <p:extLst>
      <p:ext uri="{BB962C8B-B14F-4D97-AF65-F5344CB8AC3E}">
        <p14:creationId xmlns:p14="http://schemas.microsoft.com/office/powerpoint/2010/main" val="235546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 whiteboard&#10;&#10;Description automatically generated">
            <a:extLst>
              <a:ext uri="{FF2B5EF4-FFF2-40B4-BE49-F238E27FC236}">
                <a16:creationId xmlns:a16="http://schemas.microsoft.com/office/drawing/2014/main" id="{8101F7FC-1D1C-4B9F-9D38-E6F25689974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77686" y="1"/>
            <a:ext cx="7043056" cy="4648200"/>
          </a:xfrm>
          <a:prstGeom prst="rect">
            <a:avLst/>
          </a:prstGeom>
        </p:spPr>
      </p:pic>
    </p:spTree>
    <p:extLst>
      <p:ext uri="{BB962C8B-B14F-4D97-AF65-F5344CB8AC3E}">
        <p14:creationId xmlns:p14="http://schemas.microsoft.com/office/powerpoint/2010/main" val="13474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245" y="860380"/>
            <a:ext cx="7072352" cy="3519992"/>
          </a:xfrm>
        </p:spPr>
        <p:txBody>
          <a:bodyPr lIns="91440" tIns="45720" rIns="91440" bIns="45720" numCol="1" anchor="t">
            <a:noAutofit/>
          </a:bodyPr>
          <a:lstStyle/>
          <a:p>
            <a:pPr marL="342265" indent="-342265"/>
            <a:r>
              <a:rPr lang="en-GB" sz="1800" dirty="0">
                <a:solidFill>
                  <a:srgbClr val="000000"/>
                </a:solidFill>
              </a:rPr>
              <a:t>England Construction Opportunities</a:t>
            </a:r>
            <a:endParaRPr lang="en-GB" sz="1800" dirty="0">
              <a:solidFill>
                <a:srgbClr val="000000"/>
              </a:solidFill>
              <a:cs typeface="Arial"/>
            </a:endParaRPr>
          </a:p>
          <a:p>
            <a:pPr marL="342265" indent="-342265"/>
            <a:r>
              <a:rPr lang="en-GB" sz="1800" dirty="0">
                <a:solidFill>
                  <a:srgbClr val="000000"/>
                </a:solidFill>
                <a:cs typeface="Arial"/>
              </a:rPr>
              <a:t>Support for sustained employment</a:t>
            </a:r>
          </a:p>
          <a:p>
            <a:pPr marL="342265" indent="-342265"/>
            <a:r>
              <a:rPr lang="en-GB" sz="1800" dirty="0">
                <a:solidFill>
                  <a:srgbClr val="000000"/>
                </a:solidFill>
              </a:rPr>
              <a:t>Market Engagement Conclusions</a:t>
            </a:r>
            <a:endParaRPr lang="en-GB" sz="1800" dirty="0">
              <a:solidFill>
                <a:srgbClr val="000000"/>
              </a:solidFill>
              <a:cs typeface="Arial"/>
            </a:endParaRPr>
          </a:p>
          <a:p>
            <a:pPr marL="342265" indent="-342265"/>
            <a:r>
              <a:rPr lang="en-GB" sz="1800" dirty="0">
                <a:solidFill>
                  <a:srgbClr val="000000"/>
                </a:solidFill>
                <a:cs typeface="Arial"/>
              </a:rPr>
              <a:t>Supplier Commitment</a:t>
            </a:r>
          </a:p>
          <a:p>
            <a:pPr marL="342265" indent="-342265"/>
            <a:r>
              <a:rPr lang="en-GB" sz="1800" dirty="0">
                <a:solidFill>
                  <a:srgbClr val="000000"/>
                </a:solidFill>
              </a:rPr>
              <a:t>CITB Proposal</a:t>
            </a:r>
          </a:p>
          <a:p>
            <a:pPr marL="342265" indent="-342265"/>
            <a:r>
              <a:rPr lang="en-GB" sz="1800" dirty="0">
                <a:solidFill>
                  <a:srgbClr val="000000"/>
                </a:solidFill>
              </a:rPr>
              <a:t>Timetable</a:t>
            </a:r>
          </a:p>
          <a:p>
            <a:pPr marL="342265" indent="-342265"/>
            <a:r>
              <a:rPr lang="en-GB" sz="1800" dirty="0">
                <a:solidFill>
                  <a:srgbClr val="000000"/>
                </a:solidFill>
                <a:cs typeface="Arial"/>
              </a:rPr>
              <a:t>Award Criteria</a:t>
            </a:r>
          </a:p>
          <a:p>
            <a:pPr marL="342265" indent="-342265"/>
            <a:r>
              <a:rPr lang="en-GB" sz="1800" dirty="0">
                <a:solidFill>
                  <a:srgbClr val="000000"/>
                </a:solidFill>
                <a:cs typeface="Arial"/>
              </a:rPr>
              <a:t>Delta</a:t>
            </a:r>
          </a:p>
          <a:p>
            <a:pPr marL="342265" indent="-342265"/>
            <a:r>
              <a:rPr lang="en-GB" sz="1800" dirty="0">
                <a:solidFill>
                  <a:srgbClr val="000000"/>
                </a:solidFill>
              </a:rPr>
              <a:t>Questions</a:t>
            </a:r>
            <a:endParaRPr lang="en-GB" sz="1800" dirty="0">
              <a:solidFill>
                <a:srgbClr val="000000"/>
              </a:solidFill>
              <a:cs typeface="Arial"/>
            </a:endParaRPr>
          </a:p>
          <a:p>
            <a:pPr marL="342265" indent="-342265"/>
            <a:endParaRPr lang="en-GB" dirty="0">
              <a:cs typeface="Arial" panose="020B0604020202020204"/>
            </a:endParaRPr>
          </a:p>
        </p:txBody>
      </p:sp>
      <p:sp>
        <p:nvSpPr>
          <p:cNvPr id="4" name="Title 3"/>
          <p:cNvSpPr>
            <a:spLocks noGrp="1"/>
          </p:cNvSpPr>
          <p:nvPr>
            <p:ph type="title"/>
          </p:nvPr>
        </p:nvSpPr>
        <p:spPr/>
        <p:txBody>
          <a:bodyPr/>
          <a:lstStyle/>
          <a:p>
            <a:r>
              <a:rPr lang="en-GB" dirty="0"/>
              <a:t>Agenda</a:t>
            </a:r>
          </a:p>
        </p:txBody>
      </p:sp>
    </p:spTree>
    <p:extLst>
      <p:ext uri="{BB962C8B-B14F-4D97-AF65-F5344CB8AC3E}">
        <p14:creationId xmlns:p14="http://schemas.microsoft.com/office/powerpoint/2010/main" val="612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3475" y="740229"/>
            <a:ext cx="7400068" cy="2800858"/>
          </a:xfrm>
        </p:spPr>
        <p:txBody>
          <a:bodyPr lIns="91440" tIns="45720" rIns="91440" bIns="45720" numCol="1" anchor="t">
            <a:noAutofit/>
          </a:bodyPr>
          <a:lstStyle/>
          <a:p>
            <a:pPr marL="342265" indent="-342265">
              <a:buFont typeface="Arial" panose="020B0604020202020204" pitchFamily="34" charset="0"/>
              <a:buChar char="•"/>
            </a:pPr>
            <a:r>
              <a:rPr lang="en-GB" b="0" i="0" dirty="0">
                <a:effectLst/>
                <a:latin typeface="Arial" panose="020B0604020202020204" pitchFamily="34" charset="0"/>
              </a:rPr>
              <a:t>The new commission is being developed with</a:t>
            </a:r>
            <a:r>
              <a:rPr lang="en-GB" dirty="0">
                <a:latin typeface="Arial" panose="020B0604020202020204" pitchFamily="34" charset="0"/>
              </a:rPr>
              <a:t> evaluation findings</a:t>
            </a:r>
            <a:r>
              <a:rPr lang="en-GB" b="0" i="0" dirty="0">
                <a:effectLst/>
                <a:latin typeface="Arial" panose="020B0604020202020204" pitchFamily="34" charset="0"/>
              </a:rPr>
              <a:t> from the “hub” models and the need for further support and other learning regarding working with new or potential entrants to construction jobs and remaining in the industry</a:t>
            </a:r>
            <a:endParaRPr lang="en-US" dirty="0"/>
          </a:p>
          <a:p>
            <a:pPr marL="342265" indent="-342265">
              <a:buFont typeface="Arial" panose="020B0604020202020204" pitchFamily="34" charset="0"/>
              <a:buChar char="•"/>
            </a:pPr>
            <a:r>
              <a:rPr lang="en-GB" dirty="0">
                <a:latin typeface="Arial"/>
                <a:cs typeface="Arial"/>
              </a:rPr>
              <a:t>The commission will focus on the journey of a new entrant from the job start, through individual support that helps the retention of the new employee in the industry to attain trade skills and/or higher-level skills, supported by an Employment Support Plan bespoke to the individuals’ needs</a:t>
            </a:r>
          </a:p>
          <a:p>
            <a:pPr marL="342265" indent="-342265">
              <a:buFont typeface="Arial" panose="020B0604020202020204" pitchFamily="34" charset="0"/>
              <a:buChar char="•"/>
            </a:pPr>
            <a:r>
              <a:rPr lang="en-GB" dirty="0">
                <a:latin typeface="Arial"/>
                <a:cs typeface="Arial"/>
              </a:rPr>
              <a:t>Suppliers will engage with local employers to provide job opportunities for the new entrants to construction</a:t>
            </a:r>
          </a:p>
        </p:txBody>
      </p:sp>
      <p:sp>
        <p:nvSpPr>
          <p:cNvPr id="2" name="Title 1"/>
          <p:cNvSpPr>
            <a:spLocks noGrp="1"/>
          </p:cNvSpPr>
          <p:nvPr>
            <p:ph type="title"/>
          </p:nvPr>
        </p:nvSpPr>
        <p:spPr/>
        <p:txBody>
          <a:bodyPr/>
          <a:lstStyle/>
          <a:p>
            <a:r>
              <a:rPr lang="en-GB" b="1" dirty="0"/>
              <a:t>England Construction Opportunities</a:t>
            </a:r>
            <a:endParaRPr lang="en-GB" dirty="0"/>
          </a:p>
        </p:txBody>
      </p:sp>
      <p:pic>
        <p:nvPicPr>
          <p:cNvPr id="6" name="Picture Placeholder 3">
            <a:extLst>
              <a:ext uri="{FF2B5EF4-FFF2-40B4-BE49-F238E27FC236}">
                <a16:creationId xmlns:a16="http://schemas.microsoft.com/office/drawing/2014/main" id="{0D9E8FF6-F3B6-4942-80BF-C3EC2CB91F6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1" r="21"/>
          <a:stretch/>
        </p:blipFill>
        <p:spPr>
          <a:xfrm>
            <a:off x="3091560" y="3533830"/>
            <a:ext cx="2906713" cy="1450450"/>
          </a:xfrm>
          <a:prstGeom prst="rect">
            <a:avLst/>
          </a:prstGeom>
        </p:spPr>
      </p:pic>
      <p:pic>
        <p:nvPicPr>
          <p:cNvPr id="7" name="Picture 6">
            <a:extLst>
              <a:ext uri="{FF2B5EF4-FFF2-40B4-BE49-F238E27FC236}">
                <a16:creationId xmlns:a16="http://schemas.microsoft.com/office/drawing/2014/main" id="{B2749700-221E-48D0-BF5A-2D38B6C9104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26523" y="3525254"/>
            <a:ext cx="2360962" cy="1459026"/>
          </a:xfrm>
          <a:prstGeom prst="rect">
            <a:avLst/>
          </a:prstGeom>
        </p:spPr>
      </p:pic>
      <p:pic>
        <p:nvPicPr>
          <p:cNvPr id="8" name="Picture 7">
            <a:extLst>
              <a:ext uri="{FF2B5EF4-FFF2-40B4-BE49-F238E27FC236}">
                <a16:creationId xmlns:a16="http://schemas.microsoft.com/office/drawing/2014/main" id="{9401AD83-83B3-4ABF-83BF-FB6086E7C61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02348" y="3541087"/>
            <a:ext cx="2360962" cy="1450450"/>
          </a:xfrm>
          <a:prstGeom prst="rect">
            <a:avLst/>
          </a:prstGeom>
        </p:spPr>
      </p:pic>
    </p:spTree>
    <p:extLst>
      <p:ext uri="{BB962C8B-B14F-4D97-AF65-F5344CB8AC3E}">
        <p14:creationId xmlns:p14="http://schemas.microsoft.com/office/powerpoint/2010/main" val="166450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780547"/>
            <a:ext cx="7914634" cy="2006196"/>
          </a:xfrm>
        </p:spPr>
        <p:txBody>
          <a:bodyPr lIns="91440" tIns="45720" rIns="91440" bIns="45720" numCol="1" anchor="t">
            <a:noAutofit/>
          </a:bodyPr>
          <a:lstStyle/>
          <a:p>
            <a:pPr marL="342265" indent="-342265"/>
            <a:r>
              <a:rPr lang="en-GB" dirty="0"/>
              <a:t>Evidence from the CSF and Onsite Experience programmes show that a greater emphasis of individual support post-employment start aids retention in the industry.</a:t>
            </a:r>
            <a:endParaRPr lang="en-US"/>
          </a:p>
          <a:p>
            <a:pPr marL="342265" indent="-342265"/>
            <a:r>
              <a:rPr lang="en-GB" dirty="0"/>
              <a:t>CITB wishes to provide further individual support in the workplace for a new employee through a one-year Employment Support Plan.  The Employment Support Plan may include:</a:t>
            </a:r>
            <a:endParaRPr lang="en-GB" dirty="0">
              <a:cs typeface="Arial"/>
            </a:endParaRPr>
          </a:p>
        </p:txBody>
      </p:sp>
      <p:sp>
        <p:nvSpPr>
          <p:cNvPr id="6" name="Title 5"/>
          <p:cNvSpPr>
            <a:spLocks noGrp="1"/>
          </p:cNvSpPr>
          <p:nvPr>
            <p:ph type="title"/>
          </p:nvPr>
        </p:nvSpPr>
        <p:spPr/>
        <p:txBody>
          <a:bodyPr/>
          <a:lstStyle/>
          <a:p>
            <a:r>
              <a:rPr lang="en-GB" dirty="0"/>
              <a:t>Support for sustained employment</a:t>
            </a:r>
          </a:p>
        </p:txBody>
      </p:sp>
      <p:sp>
        <p:nvSpPr>
          <p:cNvPr id="7" name="Oval 6">
            <a:extLst>
              <a:ext uri="{FF2B5EF4-FFF2-40B4-BE49-F238E27FC236}">
                <a16:creationId xmlns:a16="http://schemas.microsoft.com/office/drawing/2014/main" id="{BBF807FF-95A5-4848-81D1-7C189164F952}"/>
              </a:ext>
            </a:extLst>
          </p:cNvPr>
          <p:cNvSpPr/>
          <p:nvPr/>
        </p:nvSpPr>
        <p:spPr>
          <a:xfrm>
            <a:off x="1184163" y="2933624"/>
            <a:ext cx="1395193" cy="1395193"/>
          </a:xfrm>
          <a:prstGeom prst="ellipse">
            <a:avLst/>
          </a:prstGeom>
          <a:solidFill>
            <a:srgbClr val="6561A9"/>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B0A692E4-8FD2-4BDE-878F-5B64E7049F89}"/>
              </a:ext>
            </a:extLst>
          </p:cNvPr>
          <p:cNvSpPr txBox="1">
            <a:spLocks/>
          </p:cNvSpPr>
          <p:nvPr/>
        </p:nvSpPr>
        <p:spPr>
          <a:xfrm>
            <a:off x="1306479" y="3439885"/>
            <a:ext cx="1147184" cy="435535"/>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Mentoring</a:t>
            </a:r>
          </a:p>
        </p:txBody>
      </p:sp>
      <p:sp>
        <p:nvSpPr>
          <p:cNvPr id="14" name="Oval 13">
            <a:extLst>
              <a:ext uri="{FF2B5EF4-FFF2-40B4-BE49-F238E27FC236}">
                <a16:creationId xmlns:a16="http://schemas.microsoft.com/office/drawing/2014/main" id="{B9F0EF00-3665-40AB-AE1A-BC8D5044AD01}"/>
              </a:ext>
            </a:extLst>
          </p:cNvPr>
          <p:cNvSpPr/>
          <p:nvPr/>
        </p:nvSpPr>
        <p:spPr>
          <a:xfrm>
            <a:off x="2770472" y="2974186"/>
            <a:ext cx="1395193" cy="1395193"/>
          </a:xfrm>
          <a:prstGeom prst="ellipse">
            <a:avLst/>
          </a:prstGeom>
          <a:solidFill>
            <a:srgbClr val="F6A8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5" name="Text Placeholder 6">
            <a:extLst>
              <a:ext uri="{FF2B5EF4-FFF2-40B4-BE49-F238E27FC236}">
                <a16:creationId xmlns:a16="http://schemas.microsoft.com/office/drawing/2014/main" id="{A637E5FC-4F8A-4344-B503-EE8560D75E39}"/>
              </a:ext>
            </a:extLst>
          </p:cNvPr>
          <p:cNvSpPr txBox="1">
            <a:spLocks/>
          </p:cNvSpPr>
          <p:nvPr/>
        </p:nvSpPr>
        <p:spPr>
          <a:xfrm>
            <a:off x="2892788"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Job Coaching</a:t>
            </a:r>
          </a:p>
        </p:txBody>
      </p:sp>
      <p:sp>
        <p:nvSpPr>
          <p:cNvPr id="16" name="Oval 15">
            <a:extLst>
              <a:ext uri="{FF2B5EF4-FFF2-40B4-BE49-F238E27FC236}">
                <a16:creationId xmlns:a16="http://schemas.microsoft.com/office/drawing/2014/main" id="{8ED519F1-06E7-4FC5-AC2A-589E6C47F135}"/>
              </a:ext>
            </a:extLst>
          </p:cNvPr>
          <p:cNvSpPr/>
          <p:nvPr/>
        </p:nvSpPr>
        <p:spPr>
          <a:xfrm>
            <a:off x="4384496" y="2974186"/>
            <a:ext cx="1395193" cy="1395193"/>
          </a:xfrm>
          <a:prstGeom prst="ellipse">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accent6"/>
              </a:solidFill>
            </a:endParaRPr>
          </a:p>
        </p:txBody>
      </p:sp>
      <p:sp>
        <p:nvSpPr>
          <p:cNvPr id="17" name="Text Placeholder 6">
            <a:extLst>
              <a:ext uri="{FF2B5EF4-FFF2-40B4-BE49-F238E27FC236}">
                <a16:creationId xmlns:a16="http://schemas.microsoft.com/office/drawing/2014/main" id="{79064797-7F0A-420F-B92D-55AA87045DFE}"/>
              </a:ext>
            </a:extLst>
          </p:cNvPr>
          <p:cNvSpPr txBox="1">
            <a:spLocks/>
          </p:cNvSpPr>
          <p:nvPr/>
        </p:nvSpPr>
        <p:spPr>
          <a:xfrm>
            <a:off x="4506812" y="3288198"/>
            <a:ext cx="114718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Buddy system</a:t>
            </a:r>
          </a:p>
        </p:txBody>
      </p:sp>
      <p:sp>
        <p:nvSpPr>
          <p:cNvPr id="18" name="Oval 17">
            <a:extLst>
              <a:ext uri="{FF2B5EF4-FFF2-40B4-BE49-F238E27FC236}">
                <a16:creationId xmlns:a16="http://schemas.microsoft.com/office/drawing/2014/main" id="{1F42B974-98EB-4488-BB1C-BDE009B51873}"/>
              </a:ext>
            </a:extLst>
          </p:cNvPr>
          <p:cNvSpPr/>
          <p:nvPr/>
        </p:nvSpPr>
        <p:spPr>
          <a:xfrm>
            <a:off x="6034123" y="2974186"/>
            <a:ext cx="1395193" cy="1395193"/>
          </a:xfrm>
          <a:prstGeom prst="ellipse">
            <a:avLst/>
          </a:prstGeom>
          <a:solidFill>
            <a:srgbClr val="F7F4ED"/>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11CF50E-53DE-42D3-AF7A-EEBAC555C719}"/>
              </a:ext>
            </a:extLst>
          </p:cNvPr>
          <p:cNvSpPr txBox="1">
            <a:spLocks/>
          </p:cNvSpPr>
          <p:nvPr/>
        </p:nvSpPr>
        <p:spPr>
          <a:xfrm>
            <a:off x="6034124" y="3271888"/>
            <a:ext cx="1457064" cy="636928"/>
          </a:xfrm>
          <a:prstGeom prst="rect">
            <a:avLst/>
          </a:prstGeom>
        </p:spPr>
        <p:txBody>
          <a:bodyPr/>
          <a:lstStyle>
            <a:lvl1pPr marL="0" indent="-169200" algn="ctr" defTabSz="914400" rtl="0" eaLnBrk="1" latinLnBrk="0" hangingPunct="1">
              <a:lnSpc>
                <a:spcPct val="90000"/>
              </a:lnSpc>
              <a:spcBef>
                <a:spcPts val="1000"/>
              </a:spcBef>
              <a:buClr>
                <a:schemeClr val="accent5"/>
              </a:buClr>
              <a:buFont typeface="Arial" panose="020B0604020202020204" pitchFamily="34" charset="0"/>
              <a:buNone/>
              <a:defRPr sz="1800" kern="1200" baseline="0">
                <a:solidFill>
                  <a:schemeClr val="bg1"/>
                </a:solidFill>
                <a:latin typeface="+mn-lt"/>
                <a:ea typeface="+mn-ea"/>
                <a:cs typeface="+mn-cs"/>
              </a:defRPr>
            </a:lvl1pPr>
            <a:lvl2pPr marL="6858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2pPr>
            <a:lvl3pPr marL="11430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3pPr>
            <a:lvl4pPr marL="16002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4pPr>
            <a:lvl5pPr marL="2057400" indent="-1692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chemeClr val="tx1"/>
                </a:solidFill>
              </a:rPr>
              <a:t>Employer </a:t>
            </a:r>
            <a:r>
              <a:rPr lang="en-US" sz="1400" dirty="0">
                <a:solidFill>
                  <a:schemeClr val="tx1"/>
                </a:solidFill>
              </a:rPr>
              <a:t>(review/support/meetings)</a:t>
            </a:r>
            <a:endParaRPr lang="en-US" sz="1600" dirty="0">
              <a:solidFill>
                <a:schemeClr val="tx1"/>
              </a:solidFill>
            </a:endParaRPr>
          </a:p>
        </p:txBody>
      </p:sp>
    </p:spTree>
    <p:extLst>
      <p:ext uri="{BB962C8B-B14F-4D97-AF65-F5344CB8AC3E}">
        <p14:creationId xmlns:p14="http://schemas.microsoft.com/office/powerpoint/2010/main" val="88391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D3794-7854-84F7-99AC-0A3841A00318}"/>
              </a:ext>
            </a:extLst>
          </p:cNvPr>
          <p:cNvSpPr>
            <a:spLocks noGrp="1"/>
          </p:cNvSpPr>
          <p:nvPr>
            <p:ph type="body" sz="quarter" idx="10"/>
          </p:nvPr>
        </p:nvSpPr>
        <p:spPr>
          <a:xfrm>
            <a:off x="329479" y="1150656"/>
            <a:ext cx="7072352" cy="3519992"/>
          </a:xfrm>
        </p:spPr>
        <p:txBody>
          <a:bodyPr lIns="91440" tIns="45720" rIns="91440" bIns="45720" numCol="1" anchor="t">
            <a:noAutofit/>
          </a:bodyPr>
          <a:lstStyle/>
          <a:p>
            <a:pPr marL="0" indent="0">
              <a:buNone/>
            </a:pPr>
            <a:r>
              <a:rPr lang="en-GB" dirty="0">
                <a:cs typeface="Arial"/>
              </a:rPr>
              <a:t>In April 2022 we held a webinar which helped shape this commission further following a survey:</a:t>
            </a:r>
          </a:p>
          <a:p>
            <a:pPr marL="342265" indent="-342265"/>
            <a:r>
              <a:rPr lang="en-GB" dirty="0">
                <a:cs typeface="Arial"/>
              </a:rPr>
              <a:t>The commission is for new entrants only, or for those that have not worked in construction for the last 2 years</a:t>
            </a:r>
          </a:p>
          <a:p>
            <a:pPr marL="342265" indent="-342265"/>
            <a:r>
              <a:rPr lang="en-GB" dirty="0">
                <a:cs typeface="Arial"/>
              </a:rPr>
              <a:t>The fund does not support apprentices</a:t>
            </a:r>
          </a:p>
          <a:p>
            <a:pPr marL="342265" indent="-342265"/>
            <a:r>
              <a:rPr lang="en-GB" dirty="0">
                <a:cs typeface="Arial"/>
              </a:rPr>
              <a:t>Beneficiaries must be 18+ years</a:t>
            </a:r>
          </a:p>
          <a:p>
            <a:pPr marL="342265" indent="-342265"/>
            <a:r>
              <a:rPr lang="en-GB" dirty="0">
                <a:cs typeface="Arial"/>
              </a:rPr>
              <a:t>No requirements for the job to be full time</a:t>
            </a:r>
          </a:p>
          <a:p>
            <a:pPr marL="342265" indent="-342265"/>
            <a:r>
              <a:rPr lang="en-GB" dirty="0">
                <a:cs typeface="Arial"/>
              </a:rPr>
              <a:t>Providers will be split into 2 groups, 100 or less and greater than 100 outputs</a:t>
            </a:r>
          </a:p>
          <a:p>
            <a:pPr marL="342265" indent="-342265"/>
            <a:r>
              <a:rPr lang="en-GB" dirty="0">
                <a:ea typeface="+mn-lt"/>
                <a:cs typeface="+mn-lt"/>
              </a:rPr>
              <a:t>Bonus Achievement Payment added</a:t>
            </a:r>
          </a:p>
          <a:p>
            <a:pPr marL="342265" indent="-342265"/>
            <a:endParaRPr lang="en-GB" dirty="0">
              <a:cs typeface="Arial"/>
            </a:endParaRPr>
          </a:p>
        </p:txBody>
      </p:sp>
      <p:sp>
        <p:nvSpPr>
          <p:cNvPr id="3" name="Title 2">
            <a:extLst>
              <a:ext uri="{FF2B5EF4-FFF2-40B4-BE49-F238E27FC236}">
                <a16:creationId xmlns:a16="http://schemas.microsoft.com/office/drawing/2014/main" id="{48D3E729-8340-9A4C-913E-7B0632A5E1BC}"/>
              </a:ext>
            </a:extLst>
          </p:cNvPr>
          <p:cNvSpPr>
            <a:spLocks noGrp="1"/>
          </p:cNvSpPr>
          <p:nvPr>
            <p:ph type="title"/>
          </p:nvPr>
        </p:nvSpPr>
        <p:spPr/>
        <p:txBody>
          <a:bodyPr/>
          <a:lstStyle/>
          <a:p>
            <a:r>
              <a:rPr lang="en-GB" dirty="0"/>
              <a:t>Market Engagement</a:t>
            </a:r>
          </a:p>
        </p:txBody>
      </p:sp>
    </p:spTree>
    <p:extLst>
      <p:ext uri="{BB962C8B-B14F-4D97-AF65-F5344CB8AC3E}">
        <p14:creationId xmlns:p14="http://schemas.microsoft.com/office/powerpoint/2010/main" val="299586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E260B0-6143-B074-4C4A-8DB84F811F1B}"/>
              </a:ext>
            </a:extLst>
          </p:cNvPr>
          <p:cNvSpPr>
            <a:spLocks noGrp="1"/>
          </p:cNvSpPr>
          <p:nvPr>
            <p:ph type="body" sz="quarter" idx="10"/>
          </p:nvPr>
        </p:nvSpPr>
        <p:spPr>
          <a:xfrm>
            <a:off x="271422" y="845860"/>
            <a:ext cx="8110577" cy="3519992"/>
          </a:xfrm>
        </p:spPr>
        <p:txBody>
          <a:bodyPr lIns="91440" tIns="45720" rIns="91440" bIns="45720" numCol="1" anchor="t">
            <a:noAutofit/>
          </a:bodyPr>
          <a:lstStyle/>
          <a:p>
            <a:pPr marL="342265" indent="-342265"/>
            <a:r>
              <a:rPr lang="en-US" dirty="0">
                <a:cs typeface="Arial"/>
              </a:rPr>
              <a:t>Have in place training facilities and/or relationships with other providers to deliver employment and site ready individuals onto the support programme</a:t>
            </a:r>
          </a:p>
          <a:p>
            <a:pPr marL="342265" indent="-342265"/>
            <a:r>
              <a:rPr lang="en-US" dirty="0">
                <a:cs typeface="Arial"/>
              </a:rPr>
              <a:t>Ensure all new entrants receive an onsite experience prior to commencing employment</a:t>
            </a:r>
          </a:p>
          <a:p>
            <a:pPr marL="342265" indent="-342265"/>
            <a:r>
              <a:rPr lang="en-US" dirty="0">
                <a:cs typeface="Arial"/>
              </a:rPr>
              <a:t>Record current entry level of skills, knowledge and behaviors on the Employment Support Plan to facilitate evaluation of levels of entry and how this effects sustainability in the industry</a:t>
            </a:r>
          </a:p>
          <a:p>
            <a:pPr marL="342265" indent="-342265"/>
            <a:endParaRPr lang="en-US" dirty="0">
              <a:cs typeface="Arial"/>
            </a:endParaRPr>
          </a:p>
        </p:txBody>
      </p:sp>
      <p:sp>
        <p:nvSpPr>
          <p:cNvPr id="3" name="Title 2">
            <a:extLst>
              <a:ext uri="{FF2B5EF4-FFF2-40B4-BE49-F238E27FC236}">
                <a16:creationId xmlns:a16="http://schemas.microsoft.com/office/drawing/2014/main" id="{894EEF4E-808F-5CE3-43BC-AB7F002A786D}"/>
              </a:ext>
            </a:extLst>
          </p:cNvPr>
          <p:cNvSpPr>
            <a:spLocks noGrp="1"/>
          </p:cNvSpPr>
          <p:nvPr>
            <p:ph type="title"/>
          </p:nvPr>
        </p:nvSpPr>
        <p:spPr/>
        <p:txBody>
          <a:bodyPr lIns="91440" tIns="45720" rIns="91440" bIns="45720" anchor="t"/>
          <a:lstStyle/>
          <a:p>
            <a:r>
              <a:rPr lang="en-US" dirty="0">
                <a:cs typeface="Arial"/>
              </a:rPr>
              <a:t>Supplier commitment</a:t>
            </a:r>
            <a:endParaRPr lang="en-US" dirty="0"/>
          </a:p>
        </p:txBody>
      </p:sp>
      <p:sp>
        <p:nvSpPr>
          <p:cNvPr id="6" name="TextBox 5">
            <a:extLst>
              <a:ext uri="{FF2B5EF4-FFF2-40B4-BE49-F238E27FC236}">
                <a16:creationId xmlns:a16="http://schemas.microsoft.com/office/drawing/2014/main" id="{6BF94741-23AF-0065-E647-DEDE72808DBD}"/>
              </a:ext>
            </a:extLst>
          </p:cNvPr>
          <p:cNvSpPr txBox="1"/>
          <p:nvPr/>
        </p:nvSpPr>
        <p:spPr>
          <a:xfrm>
            <a:off x="3507476" y="303406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8" name="Table 7">
            <a:extLst>
              <a:ext uri="{FF2B5EF4-FFF2-40B4-BE49-F238E27FC236}">
                <a16:creationId xmlns:a16="http://schemas.microsoft.com/office/drawing/2014/main" id="{9A72E475-224A-3ECE-E377-9A3CF49332B9}"/>
              </a:ext>
            </a:extLst>
          </p:cNvPr>
          <p:cNvGraphicFramePr>
            <a:graphicFrameLocks noGrp="1"/>
          </p:cNvGraphicFramePr>
          <p:nvPr>
            <p:extLst>
              <p:ext uri="{D42A27DB-BD31-4B8C-83A1-F6EECF244321}">
                <p14:modId xmlns:p14="http://schemas.microsoft.com/office/powerpoint/2010/main" val="2256084415"/>
              </p:ext>
            </p:extLst>
          </p:nvPr>
        </p:nvGraphicFramePr>
        <p:xfrm>
          <a:off x="1023224" y="3251779"/>
          <a:ext cx="6625798" cy="1497330"/>
        </p:xfrm>
        <a:graphic>
          <a:graphicData uri="http://schemas.openxmlformats.org/drawingml/2006/table">
            <a:tbl>
              <a:tblPr firstRow="1" firstCol="1" bandRow="1">
                <a:tableStyleId>{5C22544A-7EE6-4342-B048-85BDC9FD1C3A}</a:tableStyleId>
              </a:tblPr>
              <a:tblGrid>
                <a:gridCol w="2142430">
                  <a:extLst>
                    <a:ext uri="{9D8B030D-6E8A-4147-A177-3AD203B41FA5}">
                      <a16:colId xmlns:a16="http://schemas.microsoft.com/office/drawing/2014/main" val="1671489321"/>
                    </a:ext>
                  </a:extLst>
                </a:gridCol>
                <a:gridCol w="4483368">
                  <a:extLst>
                    <a:ext uri="{9D8B030D-6E8A-4147-A177-3AD203B41FA5}">
                      <a16:colId xmlns:a16="http://schemas.microsoft.com/office/drawing/2014/main" val="94419556"/>
                    </a:ext>
                  </a:extLst>
                </a:gridCol>
              </a:tblGrid>
              <a:tr h="0">
                <a:tc>
                  <a:txBody>
                    <a:bodyPr/>
                    <a:lstStyle/>
                    <a:p>
                      <a:pPr fontAlgn="base"/>
                      <a:r>
                        <a:rPr lang="en-US" sz="1350" dirty="0">
                          <a:effectLst/>
                        </a:rPr>
                        <a:t>Skills​</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b="0" dirty="0">
                          <a:solidFill>
                            <a:schemeClr val="bg2">
                              <a:lumMod val="10000"/>
                            </a:schemeClr>
                          </a:solidFill>
                          <a:effectLst/>
                        </a:rPr>
                        <a:t>Communication​</a:t>
                      </a:r>
                    </a:p>
                    <a:p>
                      <a:pPr marL="342900" indent="-342900" fontAlgn="base"/>
                      <a:r>
                        <a:rPr lang="en-US" b="0" dirty="0">
                          <a:solidFill>
                            <a:schemeClr val="bg2">
                              <a:lumMod val="10000"/>
                            </a:schemeClr>
                          </a:solidFill>
                          <a:effectLst/>
                        </a:rPr>
                        <a:t>Self-management​</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213453844"/>
                  </a:ext>
                </a:extLst>
              </a:tr>
              <a:tr h="0">
                <a:tc>
                  <a:txBody>
                    <a:bodyPr/>
                    <a:lstStyle/>
                    <a:p>
                      <a:pPr fontAlgn="base"/>
                      <a:r>
                        <a:rPr lang="en-US" sz="1350" dirty="0">
                          <a:effectLst/>
                        </a:rPr>
                        <a:t>Knowledge​</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dirty="0">
                          <a:solidFill>
                            <a:schemeClr val="bg2">
                              <a:lumMod val="10000"/>
                            </a:schemeClr>
                          </a:solidFill>
                          <a:effectLst/>
                        </a:rPr>
                        <a:t>Construction-related Health and</a:t>
                      </a:r>
                    </a:p>
                    <a:p>
                      <a:pPr marL="342900" indent="-342900" fontAlgn="base"/>
                      <a:r>
                        <a:rPr lang="en-US" dirty="0">
                          <a:solidFill>
                            <a:schemeClr val="bg2">
                              <a:lumMod val="10000"/>
                            </a:schemeClr>
                          </a:solidFill>
                          <a:effectLst/>
                        </a:rPr>
                        <a:t>Safety awareness​</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178065759"/>
                  </a:ext>
                </a:extLst>
              </a:tr>
              <a:tr h="47625">
                <a:tc>
                  <a:txBody>
                    <a:bodyPr/>
                    <a:lstStyle/>
                    <a:p>
                      <a:pPr fontAlgn="base"/>
                      <a:r>
                        <a:rPr lang="en-US" sz="1350" dirty="0">
                          <a:effectLst/>
                        </a:rPr>
                        <a:t>Behaviour​</a:t>
                      </a:r>
                      <a:endParaRPr lang="en-US" dirty="0">
                        <a:effectLst/>
                      </a:endParaRP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tcPr>
                </a:tc>
                <a:tc>
                  <a:txBody>
                    <a:bodyPr/>
                    <a:lstStyle/>
                    <a:p>
                      <a:pPr marL="342900" indent="-342900" fontAlgn="base"/>
                      <a:r>
                        <a:rPr lang="en-US" dirty="0">
                          <a:solidFill>
                            <a:schemeClr val="bg2">
                              <a:lumMod val="10000"/>
                            </a:schemeClr>
                          </a:solidFill>
                          <a:effectLst/>
                        </a:rPr>
                        <a:t>Teamwork​</a:t>
                      </a:r>
                    </a:p>
                    <a:p>
                      <a:pPr marL="342900" indent="-342900" fontAlgn="base"/>
                      <a:r>
                        <a:rPr lang="en-US" dirty="0">
                          <a:solidFill>
                            <a:schemeClr val="bg2">
                              <a:lumMod val="10000"/>
                            </a:schemeClr>
                          </a:solidFill>
                          <a:effectLst/>
                        </a:rPr>
                        <a:t>Conforming to general Workplace Health,​</a:t>
                      </a:r>
                      <a:endParaRPr lang="en-US" dirty="0">
                        <a:solidFill>
                          <a:schemeClr val="bg2">
                            <a:lumMod val="10000"/>
                          </a:schemeClr>
                        </a:solidFill>
                      </a:endParaRPr>
                    </a:p>
                    <a:p>
                      <a:pPr marL="342900" indent="-342900" fontAlgn="base"/>
                      <a:r>
                        <a:rPr lang="en-US" dirty="0">
                          <a:solidFill>
                            <a:schemeClr val="bg2">
                              <a:lumMod val="10000"/>
                            </a:schemeClr>
                          </a:solidFill>
                          <a:effectLst/>
                        </a:rPr>
                        <a:t>Safety &amp; Welfare Requirements​</a:t>
                      </a:r>
                    </a:p>
                  </a:txBody>
                  <a:tcPr marL="9525" marR="9525" marT="9525" marB="9525">
                    <a:lnL w="12700">
                      <a:solidFill>
                        <a:schemeClr val="tx1"/>
                      </a:solidFill>
                    </a:lnL>
                    <a:lnR w="12700">
                      <a:solidFill>
                        <a:schemeClr val="tx1"/>
                      </a:solidFill>
                    </a:lnR>
                    <a:lnT w="12700">
                      <a:solidFill>
                        <a:schemeClr val="tx1"/>
                      </a:solidFill>
                    </a:lnT>
                    <a:lnB w="12700">
                      <a:solidFill>
                        <a:schemeClr val="tx1"/>
                      </a:solidFill>
                    </a:lnB>
                    <a:solidFill>
                      <a:schemeClr val="accent3">
                        <a:lumMod val="20000"/>
                        <a:lumOff val="80000"/>
                      </a:schemeClr>
                    </a:solidFill>
                  </a:tcPr>
                </a:tc>
                <a:extLst>
                  <a:ext uri="{0D108BD9-81ED-4DB2-BD59-A6C34878D82A}">
                    <a16:rowId xmlns:a16="http://schemas.microsoft.com/office/drawing/2014/main" val="1825721750"/>
                  </a:ext>
                </a:extLst>
              </a:tr>
            </a:tbl>
          </a:graphicData>
        </a:graphic>
      </p:graphicFrame>
    </p:spTree>
    <p:extLst>
      <p:ext uri="{BB962C8B-B14F-4D97-AF65-F5344CB8AC3E}">
        <p14:creationId xmlns:p14="http://schemas.microsoft.com/office/powerpoint/2010/main" val="416790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423" y="1056322"/>
            <a:ext cx="7914634" cy="3788834"/>
          </a:xfrm>
        </p:spPr>
        <p:txBody>
          <a:bodyPr lIns="91440" tIns="45720" rIns="91440" bIns="45720" numCol="1" anchor="t">
            <a:noAutofit/>
          </a:bodyPr>
          <a:lstStyle/>
          <a:p>
            <a:pPr marL="342900" indent="-342900">
              <a:buFont typeface="+mj-lt"/>
              <a:buAutoNum type="arabicPeriod"/>
            </a:pPr>
            <a:r>
              <a:rPr lang="en-GB" dirty="0"/>
              <a:t>Funding of </a:t>
            </a:r>
            <a:r>
              <a:rPr lang="en-GB" b="1" dirty="0"/>
              <a:t>£1.82m</a:t>
            </a:r>
          </a:p>
          <a:p>
            <a:pPr marL="342900" indent="-342900">
              <a:buFont typeface="+mj-lt"/>
              <a:buAutoNum type="arabicPeriod"/>
            </a:pPr>
            <a:r>
              <a:rPr lang="en-GB" dirty="0"/>
              <a:t>1-2 smaller suppliers and 2-3 suppliers of any size with a </a:t>
            </a:r>
            <a:r>
              <a:rPr lang="en-GB" b="1" dirty="0"/>
              <a:t>geographic spread in England</a:t>
            </a:r>
            <a:r>
              <a:rPr lang="en-GB" dirty="0"/>
              <a:t>  </a:t>
            </a:r>
            <a:endParaRPr lang="en-GB" dirty="0">
              <a:cs typeface="Arial"/>
            </a:endParaRPr>
          </a:p>
          <a:p>
            <a:pPr marL="342900" indent="-342900">
              <a:buFont typeface="+mj-lt"/>
              <a:buAutoNum type="arabicPeriod" startAt="3"/>
            </a:pPr>
            <a:r>
              <a:rPr lang="en-GB" b="1" dirty="0"/>
              <a:t>Paid on outputs of job start</a:t>
            </a:r>
            <a:r>
              <a:rPr lang="en-GB" dirty="0"/>
              <a:t>,</a:t>
            </a:r>
            <a:r>
              <a:rPr lang="en-GB" b="1" dirty="0"/>
              <a:t> 3 and 6 months sustained</a:t>
            </a:r>
            <a:r>
              <a:rPr lang="en-GB" dirty="0"/>
              <a:t> and evidenced through the Employment Support Plan plus overachievement bonus on 6 months sustained</a:t>
            </a:r>
            <a:endParaRPr lang="en-GB" dirty="0">
              <a:cs typeface="Arial"/>
            </a:endParaRPr>
          </a:p>
          <a:p>
            <a:pPr marL="342900" indent="-342900">
              <a:buFont typeface="+mj-lt"/>
              <a:buAutoNum type="arabicPeriod" startAt="3"/>
            </a:pPr>
            <a:r>
              <a:rPr lang="en-GB" dirty="0"/>
              <a:t>Destination tracking at 12 months </a:t>
            </a:r>
            <a:endParaRPr lang="en-GB" dirty="0">
              <a:cs typeface="Arial"/>
            </a:endParaRPr>
          </a:p>
          <a:p>
            <a:pPr marL="342900" indent="-342900">
              <a:buFont typeface="+mj-lt"/>
              <a:buAutoNum type="arabicPeriod" startAt="3"/>
            </a:pPr>
            <a:r>
              <a:rPr lang="en-GB" dirty="0"/>
              <a:t>New funding model to support sustainability with decreasing scales</a:t>
            </a:r>
          </a:p>
          <a:p>
            <a:pPr marL="342900" indent="-342900">
              <a:buFont typeface="+mj-lt"/>
              <a:buAutoNum type="arabicPeriod" startAt="3"/>
            </a:pPr>
            <a:r>
              <a:rPr lang="en-GB" dirty="0"/>
              <a:t>Providers submitting an application close to an area with an Onsite Experience Hub* will need to detail carefully the demand for construction jobs</a:t>
            </a:r>
          </a:p>
          <a:p>
            <a:pPr marL="0" indent="0">
              <a:spcBef>
                <a:spcPts val="0"/>
              </a:spcBef>
              <a:buNone/>
            </a:pPr>
            <a:r>
              <a:rPr lang="en-GB" sz="1200" dirty="0">
                <a:solidFill>
                  <a:srgbClr val="B1006E"/>
                </a:solidFill>
                <a:cs typeface="Arial" panose="020B0604020202020204"/>
              </a:rPr>
              <a:t>*Current Hubs: </a:t>
            </a:r>
            <a:r>
              <a:rPr lang="en-GB" sz="1200" dirty="0">
                <a:solidFill>
                  <a:srgbClr val="B1006E"/>
                </a:solidFill>
                <a:ea typeface="+mn-lt"/>
                <a:cs typeface="+mn-lt"/>
                <a:hlinkClick r:id="rId2">
                  <a:extLst>
                    <a:ext uri="{A12FA001-AC4F-418D-AE19-62706E023703}">
                      <ahyp:hlinkClr xmlns:ahyp="http://schemas.microsoft.com/office/drawing/2018/hyperlinkcolor" val="tx"/>
                    </a:ext>
                  </a:extLst>
                </a:hlinkClick>
              </a:rPr>
              <a:t>https://www.citb.co.uk/levy-grants-and-funding/commissioning/live-commissions/</a:t>
            </a:r>
            <a:endParaRPr lang="en-GB" sz="1200" dirty="0">
              <a:solidFill>
                <a:srgbClr val="B1006E"/>
              </a:solidFill>
              <a:ea typeface="+mn-lt"/>
              <a:cs typeface="+mn-lt"/>
            </a:endParaRPr>
          </a:p>
          <a:p>
            <a:pPr marL="0" indent="0">
              <a:spcBef>
                <a:spcPts val="0"/>
              </a:spcBef>
              <a:buNone/>
            </a:pPr>
            <a:r>
              <a:rPr lang="en-GB" sz="1200" dirty="0">
                <a:solidFill>
                  <a:srgbClr val="B1006E"/>
                </a:solidFill>
                <a:cs typeface="Arial" panose="020B0604020202020204"/>
              </a:rPr>
              <a:t>  Future Hubs: </a:t>
            </a:r>
            <a:r>
              <a:rPr lang="en-GB" sz="1200" dirty="0">
                <a:solidFill>
                  <a:srgbClr val="B1006E"/>
                </a:solidFill>
                <a:ea typeface="+mn-lt"/>
                <a:cs typeface="+mn-lt"/>
                <a:hlinkClick r:id="rId3">
                  <a:extLst>
                    <a:ext uri="{A12FA001-AC4F-418D-AE19-62706E023703}">
                      <ahyp:hlinkClr xmlns:ahyp="http://schemas.microsoft.com/office/drawing/2018/hyperlinkcolor" val="tx"/>
                    </a:ext>
                  </a:extLst>
                </a:hlinkClick>
              </a:rPr>
              <a:t>https://www.citb.co.uk/levy-grants-and-funding/commissioning/current-opportunities/</a:t>
            </a:r>
            <a:endParaRPr lang="en-GB" sz="1200" dirty="0">
              <a:solidFill>
                <a:srgbClr val="B1006E"/>
              </a:solidFill>
              <a:ea typeface="+mn-lt"/>
              <a:cs typeface="+mn-lt"/>
            </a:endParaRPr>
          </a:p>
        </p:txBody>
      </p:sp>
      <p:sp>
        <p:nvSpPr>
          <p:cNvPr id="6" name="Title 5"/>
          <p:cNvSpPr>
            <a:spLocks noGrp="1"/>
          </p:cNvSpPr>
          <p:nvPr>
            <p:ph type="title"/>
          </p:nvPr>
        </p:nvSpPr>
        <p:spPr/>
        <p:txBody>
          <a:bodyPr/>
          <a:lstStyle/>
          <a:p>
            <a:r>
              <a:rPr lang="en-GB" dirty="0"/>
              <a:t>CITB Proposal</a:t>
            </a:r>
          </a:p>
        </p:txBody>
      </p:sp>
    </p:spTree>
    <p:extLst>
      <p:ext uri="{BB962C8B-B14F-4D97-AF65-F5344CB8AC3E}">
        <p14:creationId xmlns:p14="http://schemas.microsoft.com/office/powerpoint/2010/main" val="952111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1834A033-F183-4602-A50F-07827366E305}"/>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t="10229"/>
          <a:stretch/>
        </p:blipFill>
        <p:spPr bwMode="auto">
          <a:xfrm>
            <a:off x="3345522" y="747485"/>
            <a:ext cx="5791194" cy="519883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372B154D-3697-DA6A-A552-99BB02A9A8A2}"/>
              </a:ext>
            </a:extLst>
          </p:cNvPr>
          <p:cNvSpPr>
            <a:spLocks noGrp="1"/>
          </p:cNvSpPr>
          <p:nvPr>
            <p:ph type="title"/>
          </p:nvPr>
        </p:nvSpPr>
        <p:spPr/>
        <p:txBody>
          <a:bodyPr/>
          <a:lstStyle/>
          <a:p>
            <a:r>
              <a:rPr lang="en-US" dirty="0"/>
              <a:t>Onsite </a:t>
            </a:r>
            <a:r>
              <a:rPr lang="en-US"/>
              <a:t>Experience Hub Coverage</a:t>
            </a:r>
            <a:endParaRPr lang="en-US" dirty="0"/>
          </a:p>
        </p:txBody>
      </p:sp>
      <p:graphicFrame>
        <p:nvGraphicFramePr>
          <p:cNvPr id="2" name="Table 1">
            <a:extLst>
              <a:ext uri="{FF2B5EF4-FFF2-40B4-BE49-F238E27FC236}">
                <a16:creationId xmlns:a16="http://schemas.microsoft.com/office/drawing/2014/main" id="{58361378-CAB6-401A-8798-BEB897C7323E}"/>
              </a:ext>
            </a:extLst>
          </p:cNvPr>
          <p:cNvGraphicFramePr>
            <a:graphicFrameLocks noGrp="1"/>
          </p:cNvGraphicFramePr>
          <p:nvPr>
            <p:extLst>
              <p:ext uri="{D42A27DB-BD31-4B8C-83A1-F6EECF244321}">
                <p14:modId xmlns:p14="http://schemas.microsoft.com/office/powerpoint/2010/main" val="2508209167"/>
              </p:ext>
            </p:extLst>
          </p:nvPr>
        </p:nvGraphicFramePr>
        <p:xfrm>
          <a:off x="1879598" y="1204685"/>
          <a:ext cx="5435600" cy="3360060"/>
        </p:xfrm>
        <a:graphic>
          <a:graphicData uri="http://schemas.openxmlformats.org/drawingml/2006/table">
            <a:tbl>
              <a:tblPr>
                <a:tableStyleId>{5C22544A-7EE6-4342-B048-85BDC9FD1C3A}</a:tableStyleId>
              </a:tblPr>
              <a:tblGrid>
                <a:gridCol w="5435600">
                  <a:extLst>
                    <a:ext uri="{9D8B030D-6E8A-4147-A177-3AD203B41FA5}">
                      <a16:colId xmlns:a16="http://schemas.microsoft.com/office/drawing/2014/main" val="3233642689"/>
                    </a:ext>
                  </a:extLst>
                </a:gridCol>
              </a:tblGrid>
              <a:tr h="305460">
                <a:tc>
                  <a:txBody>
                    <a:bodyPr/>
                    <a:lstStyle/>
                    <a:p>
                      <a:pPr algn="ctr" fontAlgn="b"/>
                      <a:r>
                        <a:rPr lang="en-GB" sz="1400" b="1" u="none" strike="noStrike" dirty="0">
                          <a:effectLst/>
                        </a:rPr>
                        <a:t>Location/LEP coverage</a:t>
                      </a:r>
                      <a:endParaRPr lang="en-GB" sz="1400" b="1" i="0" u="none" strike="noStrike" dirty="0">
                        <a:solidFill>
                          <a:srgbClr val="000000"/>
                        </a:solidFill>
                        <a:effectLst/>
                        <a:latin typeface="Arial" panose="020B0604020202020204" pitchFamily="34" charset="0"/>
                      </a:endParaRPr>
                    </a:p>
                  </a:txBody>
                  <a:tcPr marL="6350" marR="6350" marT="6350" marB="0" anchor="b">
                    <a:solidFill>
                      <a:schemeClr val="accent1"/>
                    </a:solidFill>
                  </a:tcPr>
                </a:tc>
                <a:extLst>
                  <a:ext uri="{0D108BD9-81ED-4DB2-BD59-A6C34878D82A}">
                    <a16:rowId xmlns:a16="http://schemas.microsoft.com/office/drawing/2014/main" val="518840646"/>
                  </a:ext>
                </a:extLst>
              </a:tr>
              <a:tr h="305460">
                <a:tc>
                  <a:txBody>
                    <a:bodyPr/>
                    <a:lstStyle/>
                    <a:p>
                      <a:pPr algn="ctr" fontAlgn="b"/>
                      <a:r>
                        <a:rPr lang="en-GB" sz="1400" u="none" strike="noStrike" dirty="0">
                          <a:effectLst/>
                        </a:rPr>
                        <a:t>Plymouth</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10096378"/>
                  </a:ext>
                </a:extLst>
              </a:tr>
              <a:tr h="305460">
                <a:tc>
                  <a:txBody>
                    <a:bodyPr/>
                    <a:lstStyle/>
                    <a:p>
                      <a:pPr algn="ctr" fontAlgn="b"/>
                      <a:r>
                        <a:rPr lang="en-GB" sz="1400" u="none" strike="noStrike" dirty="0">
                          <a:effectLst/>
                        </a:rPr>
                        <a:t>New Anglia</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561154727"/>
                  </a:ext>
                </a:extLst>
              </a:tr>
              <a:tr h="305460">
                <a:tc>
                  <a:txBody>
                    <a:bodyPr/>
                    <a:lstStyle/>
                    <a:p>
                      <a:pPr algn="ctr" fontAlgn="b"/>
                      <a:r>
                        <a:rPr lang="en-GB" sz="1400" u="none" strike="noStrike">
                          <a:effectLst/>
                        </a:rPr>
                        <a:t>Leicestershire</a:t>
                      </a:r>
                      <a:endParaRPr lang="en-GB" sz="14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96671622"/>
                  </a:ext>
                </a:extLst>
              </a:tr>
              <a:tr h="305460">
                <a:tc>
                  <a:txBody>
                    <a:bodyPr/>
                    <a:lstStyle/>
                    <a:p>
                      <a:pPr algn="ctr" fontAlgn="b"/>
                      <a:r>
                        <a:rPr lang="en-GB" sz="1400" u="none" strike="noStrike">
                          <a:effectLst/>
                        </a:rPr>
                        <a:t>Swindon and Wiltshire</a:t>
                      </a:r>
                      <a:endParaRPr lang="en-GB" sz="14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09953614"/>
                  </a:ext>
                </a:extLst>
              </a:tr>
              <a:tr h="305460">
                <a:tc>
                  <a:txBody>
                    <a:bodyPr/>
                    <a:lstStyle/>
                    <a:p>
                      <a:pPr algn="ctr" fontAlgn="b"/>
                      <a:r>
                        <a:rPr lang="en-GB" sz="1400" u="none" strike="noStrike" dirty="0">
                          <a:effectLst/>
                        </a:rPr>
                        <a:t>Cheshire</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4198198423"/>
                  </a:ext>
                </a:extLst>
              </a:tr>
              <a:tr h="305460">
                <a:tc>
                  <a:txBody>
                    <a:bodyPr/>
                    <a:lstStyle/>
                    <a:p>
                      <a:pPr algn="ctr" fontAlgn="b"/>
                      <a:r>
                        <a:rPr lang="en-GB" sz="1400" u="none" strike="noStrike">
                          <a:effectLst/>
                        </a:rPr>
                        <a:t>Lancashire</a:t>
                      </a:r>
                      <a:endParaRPr lang="en-GB" sz="14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776351450"/>
                  </a:ext>
                </a:extLst>
              </a:tr>
              <a:tr h="305460">
                <a:tc>
                  <a:txBody>
                    <a:bodyPr/>
                    <a:lstStyle/>
                    <a:p>
                      <a:pPr algn="ctr" fontAlgn="b"/>
                      <a:r>
                        <a:rPr lang="en-GB" sz="1400" u="none" strike="noStrike" dirty="0">
                          <a:effectLst/>
                        </a:rPr>
                        <a:t>Hertfordshire</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505915379"/>
                  </a:ext>
                </a:extLst>
              </a:tr>
              <a:tr h="305460">
                <a:tc>
                  <a:txBody>
                    <a:bodyPr/>
                    <a:lstStyle/>
                    <a:p>
                      <a:pPr algn="ctr" fontAlgn="b"/>
                      <a:r>
                        <a:rPr lang="en-GB" sz="1400" u="none" strike="noStrike" dirty="0">
                          <a:effectLst/>
                        </a:rPr>
                        <a:t>GFirst, Heart of the South West, West of England</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961634982"/>
                  </a:ext>
                </a:extLst>
              </a:tr>
              <a:tr h="305460">
                <a:tc>
                  <a:txBody>
                    <a:bodyPr/>
                    <a:lstStyle/>
                    <a:p>
                      <a:pPr algn="ctr" fontAlgn="b"/>
                      <a:r>
                        <a:rPr lang="en-GB" sz="1400" u="none" strike="noStrike">
                          <a:effectLst/>
                        </a:rPr>
                        <a:t>Thames Valley Berkshire</a:t>
                      </a:r>
                      <a:endParaRPr lang="en-GB" sz="14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688487375"/>
                  </a:ext>
                </a:extLst>
              </a:tr>
              <a:tr h="305460">
                <a:tc>
                  <a:txBody>
                    <a:bodyPr/>
                    <a:lstStyle/>
                    <a:p>
                      <a:pPr algn="ctr" fontAlgn="b"/>
                      <a:r>
                        <a:rPr lang="en-GB" sz="1400" u="none" strike="noStrike" dirty="0">
                          <a:effectLst/>
                        </a:rPr>
                        <a:t>London</a:t>
                      </a:r>
                      <a:endParaRPr lang="en-GB" sz="14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88678756"/>
                  </a:ext>
                </a:extLst>
              </a:tr>
            </a:tbl>
          </a:graphicData>
        </a:graphic>
      </p:graphicFrame>
    </p:spTree>
    <p:extLst>
      <p:ext uri="{BB962C8B-B14F-4D97-AF65-F5344CB8AC3E}">
        <p14:creationId xmlns:p14="http://schemas.microsoft.com/office/powerpoint/2010/main" val="2217247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86413" y="2571750"/>
            <a:ext cx="8477468" cy="2394744"/>
          </a:xfrm>
        </p:spPr>
        <p:txBody>
          <a:bodyPr lIns="91440" tIns="45720" rIns="91440" bIns="45720" numCol="1" anchor="t">
            <a:noAutofit/>
          </a:bodyPr>
          <a:lstStyle/>
          <a:p>
            <a:pPr marL="285750" indent="-285750">
              <a:buFont typeface="Arial" panose="020B0604020202020204" pitchFamily="34" charset="0"/>
              <a:buChar char="•"/>
            </a:pPr>
            <a:r>
              <a:rPr lang="en-GB" sz="1400" dirty="0"/>
              <a:t>Target set at 3,500 new job starts spread over 3 years with annual targets set</a:t>
            </a:r>
            <a:endParaRPr lang="en-GB" sz="1400" dirty="0">
              <a:cs typeface="Arial"/>
            </a:endParaRPr>
          </a:p>
          <a:p>
            <a:pPr marL="285750" indent="-285750">
              <a:buFont typeface="Arial" panose="020B0604020202020204" pitchFamily="34" charset="0"/>
              <a:buChar char="•"/>
            </a:pPr>
            <a:r>
              <a:rPr lang="en-GB" sz="1400" dirty="0">
                <a:effectLst/>
                <a:latin typeface="Arial"/>
                <a:ea typeface="Times New Roman" panose="02020603050405020304" pitchFamily="18" charset="0"/>
                <a:cs typeface="Arial"/>
              </a:rPr>
              <a:t>The supplier will have to demonstrate the upfront training and onsite work experience that leads the new entrant to become ESR through the data reporting of experiences which fall into supplier contribution and commitment to the commission</a:t>
            </a:r>
          </a:p>
          <a:p>
            <a:pPr marL="285750" indent="-285750">
              <a:buFont typeface="Arial" panose="020B0604020202020204" pitchFamily="34" charset="0"/>
              <a:buChar char="•"/>
            </a:pPr>
            <a:r>
              <a:rPr lang="en-GB" sz="1400" dirty="0"/>
              <a:t>Based on findings from CSF we decided that it would be reasonable for 85% to still be employed in 3 months.</a:t>
            </a:r>
          </a:p>
          <a:p>
            <a:pPr marL="285750" indent="-285750">
              <a:buFont typeface="Arial" panose="020B0604020202020204" pitchFamily="34" charset="0"/>
              <a:buChar char="•"/>
            </a:pPr>
            <a:r>
              <a:rPr lang="en-GB" sz="1400" dirty="0"/>
              <a:t>The aim of the commission is to achieve sustained employment and therefore a target of 65% of those still in employment at 3 months was attributed to the 6 months sustained target</a:t>
            </a:r>
          </a:p>
          <a:p>
            <a:pPr marL="0" indent="0">
              <a:buNone/>
            </a:pPr>
            <a:endParaRPr lang="en-GB" sz="1400" dirty="0">
              <a:cs typeface="Arial" panose="020B0604020202020204"/>
            </a:endParaRPr>
          </a:p>
        </p:txBody>
      </p:sp>
      <p:sp>
        <p:nvSpPr>
          <p:cNvPr id="6" name="Title 5"/>
          <p:cNvSpPr>
            <a:spLocks noGrp="1"/>
          </p:cNvSpPr>
          <p:nvPr>
            <p:ph type="title"/>
          </p:nvPr>
        </p:nvSpPr>
        <p:spPr>
          <a:xfrm>
            <a:off x="271245" y="211258"/>
            <a:ext cx="8477468" cy="373895"/>
          </a:xfrm>
        </p:spPr>
        <p:txBody>
          <a:bodyPr/>
          <a:lstStyle/>
          <a:p>
            <a:r>
              <a:rPr lang="en-GB" dirty="0"/>
              <a:t>CITB Proposal - Targets</a:t>
            </a:r>
          </a:p>
        </p:txBody>
      </p:sp>
      <p:graphicFrame>
        <p:nvGraphicFramePr>
          <p:cNvPr id="3" name="Table 2">
            <a:extLst>
              <a:ext uri="{FF2B5EF4-FFF2-40B4-BE49-F238E27FC236}">
                <a16:creationId xmlns:a16="http://schemas.microsoft.com/office/drawing/2014/main" id="{4BB22420-7867-4BB2-8D38-88B8A211A64A}"/>
              </a:ext>
            </a:extLst>
          </p:cNvPr>
          <p:cNvGraphicFramePr>
            <a:graphicFrameLocks noGrp="1"/>
          </p:cNvGraphicFramePr>
          <p:nvPr>
            <p:extLst>
              <p:ext uri="{D42A27DB-BD31-4B8C-83A1-F6EECF244321}">
                <p14:modId xmlns:p14="http://schemas.microsoft.com/office/powerpoint/2010/main" val="108307520"/>
              </p:ext>
            </p:extLst>
          </p:nvPr>
        </p:nvGraphicFramePr>
        <p:xfrm>
          <a:off x="1168400" y="1064486"/>
          <a:ext cx="6386284" cy="1337628"/>
        </p:xfrm>
        <a:graphic>
          <a:graphicData uri="http://schemas.openxmlformats.org/drawingml/2006/table">
            <a:tbl>
              <a:tblPr firstRow="1" firstCol="1" bandRow="1">
                <a:tableStyleId>{5C22544A-7EE6-4342-B048-85BDC9FD1C3A}</a:tableStyleId>
              </a:tblPr>
              <a:tblGrid>
                <a:gridCol w="2248677">
                  <a:extLst>
                    <a:ext uri="{9D8B030D-6E8A-4147-A177-3AD203B41FA5}">
                      <a16:colId xmlns:a16="http://schemas.microsoft.com/office/drawing/2014/main" val="1819102883"/>
                    </a:ext>
                  </a:extLst>
                </a:gridCol>
                <a:gridCol w="795187">
                  <a:extLst>
                    <a:ext uri="{9D8B030D-6E8A-4147-A177-3AD203B41FA5}">
                      <a16:colId xmlns:a16="http://schemas.microsoft.com/office/drawing/2014/main" val="1405322345"/>
                    </a:ext>
                  </a:extLst>
                </a:gridCol>
                <a:gridCol w="879584">
                  <a:extLst>
                    <a:ext uri="{9D8B030D-6E8A-4147-A177-3AD203B41FA5}">
                      <a16:colId xmlns:a16="http://schemas.microsoft.com/office/drawing/2014/main" val="577259820"/>
                    </a:ext>
                  </a:extLst>
                </a:gridCol>
                <a:gridCol w="833693">
                  <a:extLst>
                    <a:ext uri="{9D8B030D-6E8A-4147-A177-3AD203B41FA5}">
                      <a16:colId xmlns:a16="http://schemas.microsoft.com/office/drawing/2014/main" val="2456973054"/>
                    </a:ext>
                  </a:extLst>
                </a:gridCol>
                <a:gridCol w="1629143">
                  <a:extLst>
                    <a:ext uri="{9D8B030D-6E8A-4147-A177-3AD203B41FA5}">
                      <a16:colId xmlns:a16="http://schemas.microsoft.com/office/drawing/2014/main" val="3083461992"/>
                    </a:ext>
                  </a:extLst>
                </a:gridCol>
              </a:tblGrid>
              <a:tr h="222938">
                <a:tc>
                  <a:txBody>
                    <a:bodyPr/>
                    <a:lstStyle/>
                    <a:p>
                      <a:pPr algn="ctr" fontAlgn="base"/>
                      <a:r>
                        <a:rPr lang="en-GB" sz="1100">
                          <a:effectLst/>
                        </a:rPr>
                        <a:t>Targets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22/23</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23/24</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24/25</a:t>
                      </a:r>
                      <a:endParaRPr lang="en-GB" sz="1200" dirty="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Total</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246443404"/>
                  </a:ext>
                </a:extLst>
              </a:tr>
              <a:tr h="222938">
                <a:tc>
                  <a:txBody>
                    <a:bodyPr/>
                    <a:lstStyle/>
                    <a:p>
                      <a:pPr fontAlgn="base"/>
                      <a:r>
                        <a:rPr lang="en-GB" sz="1100">
                          <a:effectLst/>
                        </a:rPr>
                        <a:t>Experiences (ESR not funded)</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1750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700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3500</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749906743"/>
                  </a:ext>
                </a:extLst>
              </a:tr>
              <a:tr h="222938">
                <a:tc>
                  <a:txBody>
                    <a:bodyPr/>
                    <a:lstStyle/>
                    <a:p>
                      <a:pPr fontAlgn="base"/>
                      <a:r>
                        <a:rPr lang="en-GB" sz="1100">
                          <a:effectLst/>
                        </a:rPr>
                        <a:t>Job Starts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1750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700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3500</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2348138091"/>
                  </a:ext>
                </a:extLst>
              </a:tr>
              <a:tr h="222938">
                <a:tc>
                  <a:txBody>
                    <a:bodyPr/>
                    <a:lstStyle/>
                    <a:p>
                      <a:pPr fontAlgn="base"/>
                      <a:r>
                        <a:rPr lang="en-GB" sz="1100">
                          <a:effectLst/>
                        </a:rPr>
                        <a:t>Sustained 3 months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560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1400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1015</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2975</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4214596845"/>
                  </a:ext>
                </a:extLst>
              </a:tr>
              <a:tr h="222938">
                <a:tc>
                  <a:txBody>
                    <a:bodyPr/>
                    <a:lstStyle/>
                    <a:p>
                      <a:pPr fontAlgn="base"/>
                      <a:r>
                        <a:rPr lang="en-GB" sz="1100">
                          <a:effectLst/>
                        </a:rPr>
                        <a:t>Sustained 6 months</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210</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858</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867</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1935</a:t>
                      </a:r>
                      <a:endParaRPr lang="en-GB" sz="120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1980501550"/>
                  </a:ext>
                </a:extLst>
              </a:tr>
              <a:tr h="222938">
                <a:tc>
                  <a:txBody>
                    <a:bodyPr/>
                    <a:lstStyle/>
                    <a:p>
                      <a:pPr fontAlgn="base"/>
                      <a:r>
                        <a:rPr lang="en-GB" sz="1100">
                          <a:effectLst/>
                        </a:rPr>
                        <a:t>12-month destination report</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 </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a:effectLst/>
                        </a:rPr>
                        <a:t>1</a:t>
                      </a:r>
                      <a:endParaRPr lang="en-GB" sz="1200">
                        <a:effectLst/>
                        <a:latin typeface="Times New Roman" panose="02020603050405020304" pitchFamily="18" charset="0"/>
                        <a:ea typeface="Times New Roman" panose="02020603050405020304" pitchFamily="18" charset="0"/>
                      </a:endParaRPr>
                    </a:p>
                  </a:txBody>
                  <a:tcPr marL="0" marR="0" marT="0" marB="0" anchor="b"/>
                </a:tc>
                <a:tc>
                  <a:txBody>
                    <a:bodyPr/>
                    <a:lstStyle/>
                    <a:p>
                      <a:pPr algn="ctr" fontAlgn="base"/>
                      <a:r>
                        <a:rPr lang="en-GB" sz="1100" dirty="0">
                          <a:effectLst/>
                        </a:rPr>
                        <a:t>3 (</a:t>
                      </a:r>
                      <a:r>
                        <a:rPr lang="en-GB" sz="1100" dirty="0" err="1">
                          <a:effectLst/>
                        </a:rPr>
                        <a:t>inc</a:t>
                      </a:r>
                      <a:r>
                        <a:rPr lang="en-GB" sz="1100" dirty="0">
                          <a:effectLst/>
                        </a:rPr>
                        <a:t> 3</a:t>
                      </a:r>
                      <a:r>
                        <a:rPr lang="en-GB" sz="1100" baseline="30000" dirty="0">
                          <a:effectLst/>
                        </a:rPr>
                        <a:t>rd</a:t>
                      </a:r>
                      <a:r>
                        <a:rPr lang="en-GB" sz="1100" dirty="0">
                          <a:effectLst/>
                        </a:rPr>
                        <a:t> year report)</a:t>
                      </a:r>
                      <a:endParaRPr lang="en-GB" sz="1200" dirty="0">
                        <a:effectLst/>
                        <a:latin typeface="Times New Roman" panose="02020603050405020304" pitchFamily="18" charset="0"/>
                        <a:ea typeface="Times New Roman" panose="02020603050405020304" pitchFamily="18" charset="0"/>
                      </a:endParaRPr>
                    </a:p>
                  </a:txBody>
                  <a:tcPr marL="0" marR="0" marT="0" marB="0" anchor="b"/>
                </a:tc>
                <a:extLst>
                  <a:ext uri="{0D108BD9-81ED-4DB2-BD59-A6C34878D82A}">
                    <a16:rowId xmlns:a16="http://schemas.microsoft.com/office/drawing/2014/main" val="3724136304"/>
                  </a:ext>
                </a:extLst>
              </a:tr>
            </a:tbl>
          </a:graphicData>
        </a:graphic>
      </p:graphicFrame>
    </p:spTree>
    <p:extLst>
      <p:ext uri="{BB962C8B-B14F-4D97-AF65-F5344CB8AC3E}">
        <p14:creationId xmlns:p14="http://schemas.microsoft.com/office/powerpoint/2010/main" val="974463740"/>
      </p:ext>
    </p:extLst>
  </p:cSld>
  <p:clrMapOvr>
    <a:masterClrMapping/>
  </p:clrMapOvr>
</p:sld>
</file>

<file path=ppt/theme/theme1.xml><?xml version="1.0" encoding="utf-8"?>
<a:theme xmlns:a="http://schemas.openxmlformats.org/drawingml/2006/main" name="Covers">
  <a:themeElements>
    <a:clrScheme name="CITB - PowerPoint">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7F8D99"/>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ITB_Presentation_Resources.pptx  -  Read-Only" id="{11EBDB13-DA2E-49E4-80AD-65F616D503BF}" vid="{15A49967-154F-4AFD-8B13-422B6189DD41}"/>
    </a:ext>
  </a:extLst>
</a:theme>
</file>

<file path=ppt/theme/theme2.xml><?xml version="1.0" encoding="utf-8"?>
<a:theme xmlns:a="http://schemas.openxmlformats.org/drawingml/2006/main" name="Main Slides">
  <a:themeElements>
    <a:clrScheme name="Custom 3">
      <a:dk1>
        <a:srgbClr val="4D5D68"/>
      </a:dk1>
      <a:lt1>
        <a:srgbClr val="FFFFFF"/>
      </a:lt1>
      <a:dk2>
        <a:srgbClr val="B5BFC8"/>
      </a:dk2>
      <a:lt2>
        <a:srgbClr val="F7F3ED"/>
      </a:lt2>
      <a:accent1>
        <a:srgbClr val="00A4C0"/>
      </a:accent1>
      <a:accent2>
        <a:srgbClr val="B1006D"/>
      </a:accent2>
      <a:accent3>
        <a:srgbClr val="00B1EB"/>
      </a:accent3>
      <a:accent4>
        <a:srgbClr val="6561A8"/>
      </a:accent4>
      <a:accent5>
        <a:srgbClr val="F6A700"/>
      </a:accent5>
      <a:accent6>
        <a:srgbClr val="9F915E"/>
      </a:accent6>
      <a:hlink>
        <a:srgbClr val="002C6D"/>
      </a:hlink>
      <a:folHlink>
        <a:srgbClr val="00B1E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B_Presentation_Resources.pptx  -  Read-Only" id="{11EBDB13-DA2E-49E4-80AD-65F616D503BF}" vid="{765B0193-17BD-4BA7-AE46-8BA1C898DC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C10DEC86DE48428B057EB9A61BDED7" ma:contentTypeVersion="6" ma:contentTypeDescription="Create a new document." ma:contentTypeScope="" ma:versionID="ce3aa128858a32b50666c4b182aa3e5d">
  <xsd:schema xmlns:xsd="http://www.w3.org/2001/XMLSchema" xmlns:xs="http://www.w3.org/2001/XMLSchema" xmlns:p="http://schemas.microsoft.com/office/2006/metadata/properties" xmlns:ns2="8f3ad383-3768-42bd-8ff7-be145a74d73d" xmlns:ns3="5f3789e3-a8d8-4d17-842c-125dc798b4c4" targetNamespace="http://schemas.microsoft.com/office/2006/metadata/properties" ma:root="true" ma:fieldsID="8f06fe9287f628c50b933880beda05bb" ns2:_="" ns3:_="">
    <xsd:import namespace="8f3ad383-3768-42bd-8ff7-be145a74d73d"/>
    <xsd:import namespace="5f3789e3-a8d8-4d17-842c-125dc798b4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3ad383-3768-42bd-8ff7-be145a74d7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3789e3-a8d8-4d17-842c-125dc798b4c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FA404B-803C-4FA0-8226-AEB09B5FA62A}">
  <ds:schemaRefs>
    <ds:schemaRef ds:uri="5f3789e3-a8d8-4d17-842c-125dc798b4c4"/>
    <ds:schemaRef ds:uri="8f3ad383-3768-42bd-8ff7-be145a74d7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CEDE9F-66AC-42C4-AB13-16C195FF42E6}">
  <ds:schemaRefs>
    <ds:schemaRef ds:uri="http://schemas.microsoft.com/sharepoint/v3/contenttype/forms"/>
  </ds:schemaRefs>
</ds:datastoreItem>
</file>

<file path=customXml/itemProps3.xml><?xml version="1.0" encoding="utf-8"?>
<ds:datastoreItem xmlns:ds="http://schemas.openxmlformats.org/officeDocument/2006/customXml" ds:itemID="{ADA2F698-BDB2-424E-A635-CC7BDC794132}">
  <ds:schemaRefs>
    <ds:schemaRef ds:uri="5f3789e3-a8d8-4d17-842c-125dc798b4c4"/>
    <ds:schemaRef ds:uri="8f3ad383-3768-42bd-8ff7-be145a74d73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CITB_Presentation_Resources</Template>
  <TotalTime>372</TotalTime>
  <Words>1185</Words>
  <Application>Microsoft Office PowerPoint</Application>
  <PresentationFormat>On-screen Show (16:9)</PresentationFormat>
  <Paragraphs>194</Paragraphs>
  <Slides>19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Times New Roman</vt:lpstr>
      <vt:lpstr>Covers</vt:lpstr>
      <vt:lpstr>Main Slides</vt:lpstr>
      <vt:lpstr>England Construction Opportunities Supporting Individuals into Sustained Employment within the Construction Industry</vt:lpstr>
      <vt:lpstr>Agenda</vt:lpstr>
      <vt:lpstr>England Construction Opportunities</vt:lpstr>
      <vt:lpstr>Support for sustained employment</vt:lpstr>
      <vt:lpstr>Market Engagement</vt:lpstr>
      <vt:lpstr>Supplier commitment</vt:lpstr>
      <vt:lpstr>CITB Proposal</vt:lpstr>
      <vt:lpstr>Onsite Experience Hub Coverage</vt:lpstr>
      <vt:lpstr>CITB Proposal - Targets</vt:lpstr>
      <vt:lpstr>CITB Proposal - Costing Model</vt:lpstr>
      <vt:lpstr>CITB Proposal - Overachievement Bonus</vt:lpstr>
      <vt:lpstr>Timetable</vt:lpstr>
      <vt:lpstr>Award Criteria</vt:lpstr>
      <vt:lpstr>Delta – Creating an account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England Construction Opportunities Supporting Individuals into Sustained Employment within the Construction Industry</dc:title>
  <dc:creator>Cheryl Morgan</dc:creator>
  <cp:lastModifiedBy>Elaine Morrissey</cp:lastModifiedBy>
  <cp:revision>115</cp:revision>
  <dcterms:created xsi:type="dcterms:W3CDTF">2022-03-31T15:54:44Z</dcterms:created>
  <dcterms:modified xsi:type="dcterms:W3CDTF">2022-06-07T09:21:10Z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0x010100E3C10DEC86DE48428B057EB9A61BDED7</vt:lpwstr>
  </property>
  <property fmtid="{D5CDD505-2E9C-101B-9397-08002B2CF9AE}" pid="3" name="_dlc_DocIdItemGuid">
    <vt:lpwstr>ab1ab913-1738-4272-9307-bc720f80d8a0</vt:lpwstr>
  </property>
</Properties>
</file>